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5" r:id="rId4"/>
    <p:sldId id="259" r:id="rId5"/>
    <p:sldId id="260" r:id="rId6"/>
    <p:sldId id="261" r:id="rId7"/>
    <p:sldId id="262" r:id="rId8"/>
    <p:sldId id="297" r:id="rId9"/>
    <p:sldId id="263" r:id="rId10"/>
    <p:sldId id="408" r:id="rId11"/>
    <p:sldId id="409" r:id="rId12"/>
    <p:sldId id="410" r:id="rId13"/>
    <p:sldId id="411" r:id="rId14"/>
    <p:sldId id="400" r:id="rId15"/>
    <p:sldId id="401" r:id="rId16"/>
    <p:sldId id="412" r:id="rId17"/>
    <p:sldId id="413" r:id="rId18"/>
    <p:sldId id="414" r:id="rId19"/>
    <p:sldId id="415" r:id="rId20"/>
    <p:sldId id="384" r:id="rId21"/>
    <p:sldId id="416" r:id="rId22"/>
    <p:sldId id="407" r:id="rId23"/>
    <p:sldId id="417" r:id="rId24"/>
    <p:sldId id="281" r:id="rId25"/>
    <p:sldId id="275" r:id="rId26"/>
    <p:sldId id="276" r:id="rId27"/>
    <p:sldId id="277" r:id="rId28"/>
    <p:sldId id="278" r:id="rId29"/>
    <p:sldId id="283" r:id="rId30"/>
    <p:sldId id="284" r:id="rId31"/>
    <p:sldId id="309" r:id="rId32"/>
    <p:sldId id="310" r:id="rId33"/>
    <p:sldId id="288" r:id="rId34"/>
    <p:sldId id="289" r:id="rId35"/>
    <p:sldId id="418" r:id="rId36"/>
    <p:sldId id="312"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3DA54-7014-458A-BE04-74CA6C86EDE3}" type="doc">
      <dgm:prSet loTypeId="urn:microsoft.com/office/officeart/2009/3/layout/SnapshotPictureList" loCatId="picture" qsTypeId="urn:microsoft.com/office/officeart/2005/8/quickstyle/simple1" qsCatId="simple" csTypeId="urn:microsoft.com/office/officeart/2005/8/colors/accent1_2" csCatId="accent1"/>
      <dgm:spPr/>
    </dgm:pt>
    <dgm:pt modelId="{68F3453A-A333-44CB-A75B-3D31154BDAC2}">
      <dgm:prSet phldrT="[Text]" phldr="1"/>
      <dgm:spPr/>
      <dgm:t>
        <a:bodyPr/>
        <a:lstStyle/>
        <a:p>
          <a:endParaRPr lang="ms-MY"/>
        </a:p>
      </dgm:t>
    </dgm:pt>
    <dgm:pt modelId="{AF6C4C1E-3645-47C6-B215-D32420A87FB9}" type="parTrans" cxnId="{3A9AA657-8FE6-4B7F-AFAF-F9220241710C}">
      <dgm:prSet/>
      <dgm:spPr/>
      <dgm:t>
        <a:bodyPr/>
        <a:lstStyle/>
        <a:p>
          <a:endParaRPr lang="ms-MY"/>
        </a:p>
      </dgm:t>
    </dgm:pt>
    <dgm:pt modelId="{BD30D9E1-31F1-4EF9-866B-C2D134D99828}" type="sibTrans" cxnId="{3A9AA657-8FE6-4B7F-AFAF-F9220241710C}">
      <dgm:prSet/>
      <dgm:spPr/>
      <dgm:t>
        <a:bodyPr/>
        <a:lstStyle/>
        <a:p>
          <a:endParaRPr lang="ms-MY"/>
        </a:p>
      </dgm:t>
    </dgm:pt>
    <dgm:pt modelId="{C6ADA7B4-F7B9-41D9-AAD0-066F52DD73A1}" type="pres">
      <dgm:prSet presAssocID="{DD03DA54-7014-458A-BE04-74CA6C86EDE3}" presName="Name0" presStyleCnt="0">
        <dgm:presLayoutVars>
          <dgm:chMax/>
          <dgm:chPref/>
          <dgm:dir/>
          <dgm:animLvl val="lvl"/>
        </dgm:presLayoutVars>
      </dgm:prSet>
      <dgm:spPr/>
    </dgm:pt>
    <dgm:pt modelId="{11AA350B-6C02-4271-879D-BB288620763A}" type="pres">
      <dgm:prSet presAssocID="{68F3453A-A333-44CB-A75B-3D31154BDAC2}" presName="composite" presStyleCnt="0"/>
      <dgm:spPr/>
    </dgm:pt>
    <dgm:pt modelId="{E0399D31-7642-475D-B3F0-09747E43E4DF}" type="pres">
      <dgm:prSet presAssocID="{68F3453A-A333-44CB-A75B-3D31154BDAC2}" presName="ParentAccentShape" presStyleLbl="trBgShp" presStyleIdx="0" presStyleCnt="1"/>
      <dgm:spPr/>
    </dgm:pt>
    <dgm:pt modelId="{949B1D61-3217-4A76-B476-49F069473EE9}" type="pres">
      <dgm:prSet presAssocID="{68F3453A-A333-44CB-A75B-3D31154BDAC2}" presName="ParentText" presStyleLbl="revTx" presStyleIdx="0" presStyleCnt="2">
        <dgm:presLayoutVars>
          <dgm:chMax val="1"/>
          <dgm:chPref val="1"/>
          <dgm:bulletEnabled val="1"/>
        </dgm:presLayoutVars>
      </dgm:prSet>
      <dgm:spPr/>
      <dgm:t>
        <a:bodyPr/>
        <a:lstStyle/>
        <a:p>
          <a:endParaRPr lang="ms-MY"/>
        </a:p>
      </dgm:t>
    </dgm:pt>
    <dgm:pt modelId="{483753C0-800F-4E25-B2A0-A528541834EA}" type="pres">
      <dgm:prSet presAssocID="{68F3453A-A333-44CB-A75B-3D31154BDAC2}" presName="ChildText" presStyleLbl="revTx" presStyleIdx="1" presStyleCnt="2">
        <dgm:presLayoutVars>
          <dgm:chMax val="0"/>
          <dgm:chPref val="0"/>
        </dgm:presLayoutVars>
      </dgm:prSet>
      <dgm:spPr/>
    </dgm:pt>
    <dgm:pt modelId="{9371F3EE-6D13-4895-9DC6-5F8CB5DC367F}" type="pres">
      <dgm:prSet presAssocID="{68F3453A-A333-44CB-A75B-3D31154BDAC2}" presName="ChildAccentShape" presStyleLbl="trBgShp" presStyleIdx="0" presStyleCnt="1"/>
      <dgm:spPr/>
    </dgm:pt>
    <dgm:pt modelId="{A83F5437-387F-4790-90B1-742116825478}" type="pres">
      <dgm:prSet presAssocID="{68F3453A-A333-44CB-A75B-3D31154BDAC2}" presName="Image" presStyleLbl="alignImgPlace1" presStyleIdx="0" presStyleCnt="1"/>
      <dgm:spPr>
        <a:blipFill dpi="0" rotWithShape="1">
          <a:blip xmlns:r="http://schemas.openxmlformats.org/officeDocument/2006/relationships" r:embed="rId1">
            <a:alphaModFix amt="93000"/>
            <a:extLst>
              <a:ext uri="{28A0092B-C50C-407E-A947-70E740481C1C}">
                <a14:useLocalDpi xmlns:a14="http://schemas.microsoft.com/office/drawing/2010/main" val="0"/>
              </a:ext>
            </a:extLst>
          </a:blip>
          <a:srcRect/>
          <a:stretch>
            <a:fillRect l="-8000" r="-8000"/>
          </a:stretch>
        </a:blipFill>
      </dgm:spPr>
    </dgm:pt>
  </dgm:ptLst>
  <dgm:cxnLst>
    <dgm:cxn modelId="{E3A69534-7923-438C-BFCA-2B4A6C5F9D06}" type="presOf" srcId="{DD03DA54-7014-458A-BE04-74CA6C86EDE3}" destId="{C6ADA7B4-F7B9-41D9-AAD0-066F52DD73A1}" srcOrd="0" destOrd="0" presId="urn:microsoft.com/office/officeart/2009/3/layout/SnapshotPictureList"/>
    <dgm:cxn modelId="{3A9AA657-8FE6-4B7F-AFAF-F9220241710C}" srcId="{DD03DA54-7014-458A-BE04-74CA6C86EDE3}" destId="{68F3453A-A333-44CB-A75B-3D31154BDAC2}" srcOrd="0" destOrd="0" parTransId="{AF6C4C1E-3645-47C6-B215-D32420A87FB9}" sibTransId="{BD30D9E1-31F1-4EF9-866B-C2D134D99828}"/>
    <dgm:cxn modelId="{09F7EEA8-9943-494A-AD97-0D2165EF65FA}" type="presOf" srcId="{68F3453A-A333-44CB-A75B-3D31154BDAC2}" destId="{949B1D61-3217-4A76-B476-49F069473EE9}" srcOrd="0" destOrd="0" presId="urn:microsoft.com/office/officeart/2009/3/layout/SnapshotPictureList"/>
    <dgm:cxn modelId="{B8706A3B-CC7F-4BD2-8F7A-408D2BBC6574}" type="presParOf" srcId="{C6ADA7B4-F7B9-41D9-AAD0-066F52DD73A1}" destId="{11AA350B-6C02-4271-879D-BB288620763A}" srcOrd="0" destOrd="0" presId="urn:microsoft.com/office/officeart/2009/3/layout/SnapshotPictureList"/>
    <dgm:cxn modelId="{169F5880-0B48-465F-8FDA-F33CDA4AD00F}" type="presParOf" srcId="{11AA350B-6C02-4271-879D-BB288620763A}" destId="{E0399D31-7642-475D-B3F0-09747E43E4DF}" srcOrd="0" destOrd="0" presId="urn:microsoft.com/office/officeart/2009/3/layout/SnapshotPictureList"/>
    <dgm:cxn modelId="{5380BD26-A451-4283-A543-F97F7BC49440}" type="presParOf" srcId="{11AA350B-6C02-4271-879D-BB288620763A}" destId="{949B1D61-3217-4A76-B476-49F069473EE9}" srcOrd="1" destOrd="0" presId="urn:microsoft.com/office/officeart/2009/3/layout/SnapshotPictureList"/>
    <dgm:cxn modelId="{3AEBA478-3367-4714-820F-F8ADFE32AD4A}" type="presParOf" srcId="{11AA350B-6C02-4271-879D-BB288620763A}" destId="{483753C0-800F-4E25-B2A0-A528541834EA}" srcOrd="2" destOrd="0" presId="urn:microsoft.com/office/officeart/2009/3/layout/SnapshotPictureList"/>
    <dgm:cxn modelId="{B87E618F-2EBA-4BA8-915D-11D309ABD45E}" type="presParOf" srcId="{11AA350B-6C02-4271-879D-BB288620763A}" destId="{9371F3EE-6D13-4895-9DC6-5F8CB5DC367F}" srcOrd="3" destOrd="0" presId="urn:microsoft.com/office/officeart/2009/3/layout/SnapshotPictureList"/>
    <dgm:cxn modelId="{4F88BCCB-11ED-455D-993E-139235DF1584}" type="presParOf" srcId="{11AA350B-6C02-4271-879D-BB288620763A}" destId="{A83F5437-387F-4790-90B1-742116825478}"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99D31-7642-475D-B3F0-09747E43E4DF}">
      <dsp:nvSpPr>
        <dsp:cNvPr id="0" name=""/>
        <dsp:cNvSpPr/>
      </dsp:nvSpPr>
      <dsp:spPr>
        <a:xfrm>
          <a:off x="79679" y="518050"/>
          <a:ext cx="2072327" cy="1474691"/>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F5437-387F-4790-90B1-742116825478}">
      <dsp:nvSpPr>
        <dsp:cNvPr id="0" name=""/>
        <dsp:cNvSpPr/>
      </dsp:nvSpPr>
      <dsp:spPr>
        <a:xfrm>
          <a:off x="0" y="341351"/>
          <a:ext cx="1992648" cy="1394929"/>
        </a:xfrm>
        <a:prstGeom prst="rect">
          <a:avLst/>
        </a:prstGeom>
        <a:blipFill dpi="0" rotWithShape="1">
          <a:blip xmlns:r="http://schemas.openxmlformats.org/officeDocument/2006/relationships" r:embed="rId1">
            <a:alphaModFix amt="93000"/>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B1D61-3217-4A76-B476-49F069473EE9}">
      <dsp:nvSpPr>
        <dsp:cNvPr id="0" name=""/>
        <dsp:cNvSpPr/>
      </dsp:nvSpPr>
      <dsp:spPr>
        <a:xfrm>
          <a:off x="160697" y="1736776"/>
          <a:ext cx="1911629" cy="175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30480" rIns="81280" bIns="30480" numCol="1" spcCol="1270" anchor="ctr" anchorCtr="0">
          <a:noAutofit/>
        </a:bodyPr>
        <a:lstStyle/>
        <a:p>
          <a:pPr lvl="0" algn="l" defTabSz="355600">
            <a:lnSpc>
              <a:spcPct val="90000"/>
            </a:lnSpc>
            <a:spcBef>
              <a:spcPct val="0"/>
            </a:spcBef>
            <a:spcAft>
              <a:spcPct val="35000"/>
            </a:spcAft>
          </a:pPr>
          <a:endParaRPr lang="ms-MY" sz="800" kern="1200"/>
        </a:p>
      </dsp:txBody>
      <dsp:txXfrm>
        <a:off x="160697" y="1736776"/>
        <a:ext cx="1911629" cy="175047"/>
      </dsp:txXfrm>
    </dsp:sp>
    <dsp:sp modelId="{483753C0-800F-4E25-B2A0-A528541834EA}">
      <dsp:nvSpPr>
        <dsp:cNvPr id="0" name=""/>
        <dsp:cNvSpPr/>
      </dsp:nvSpPr>
      <dsp:spPr>
        <a:xfrm>
          <a:off x="2236372" y="518050"/>
          <a:ext cx="947445" cy="14746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07/10/2021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10" name="Rectangle 9"/>
          <p:cNvSpPr/>
          <p:nvPr/>
        </p:nvSpPr>
        <p:spPr>
          <a:xfrm>
            <a:off x="632606" y="5991996"/>
            <a:ext cx="7632847" cy="707886"/>
          </a:xfrm>
          <a:prstGeom prst="rect">
            <a:avLst/>
          </a:prstGeom>
        </p:spPr>
        <p:txBody>
          <a:bodyPr wrap="square">
            <a:spAutoFit/>
          </a:bodyPr>
          <a:lstStyle/>
          <a:p>
            <a:pPr algn="ctr" fontAlgn="auto">
              <a:spcBef>
                <a:spcPts val="0"/>
              </a:spcBef>
              <a:spcAft>
                <a:spcPts val="0"/>
              </a:spcAft>
              <a:defRPr/>
            </a:pPr>
            <a:r>
              <a:rPr lang="pt-BR"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1 Rabiul Awal 1443 </a:t>
            </a:r>
            <a:r>
              <a:rPr lang="pt-BR"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H </a:t>
            </a:r>
            <a:r>
              <a:rPr lang="en-US" sz="2400" b="1" i="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08 </a:t>
            </a:r>
            <a:r>
              <a:rPr lang="en-US" sz="2400" b="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Oktober</a:t>
            </a: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2021 </a:t>
            </a:r>
          </a:p>
          <a:p>
            <a:pPr algn="ctr" fontAlgn="auto">
              <a:spcBef>
                <a:spcPts val="0"/>
              </a:spcBef>
              <a:spcAft>
                <a:spcPts val="0"/>
              </a:spcAft>
              <a:defRPr/>
            </a:pPr>
            <a:r>
              <a:rPr lang="en-US" sz="1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1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919" y="457200"/>
            <a:ext cx="1218595" cy="145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838200" y="671282"/>
            <a:ext cx="8836247" cy="646331"/>
          </a:xfrm>
          <a:prstGeom prst="rect">
            <a:avLst/>
          </a:prstGeom>
          <a:noFill/>
        </p:spPr>
        <p:txBody>
          <a:bodyPr wrap="square" lIns="91440" tIns="45720" rIns="91440" bIns="45720">
            <a:spAutoFit/>
          </a:bodyPr>
          <a:lstStyle/>
          <a:p>
            <a:pPr algn="ctr"/>
            <a:r>
              <a:rPr lang="en-US" sz="3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Jabatan</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H</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al </a:t>
            </a:r>
            <a:r>
              <a:rPr lang="en-US" sz="36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Ehwal</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Agama </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T</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erengganu</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endParaRPr>
          </a:p>
        </p:txBody>
      </p:sp>
      <p:sp>
        <p:nvSpPr>
          <p:cNvPr id="11" name="Rectangle 10"/>
          <p:cNvSpPr/>
          <p:nvPr/>
        </p:nvSpPr>
        <p:spPr>
          <a:xfrm>
            <a:off x="-8671" y="4568532"/>
            <a:ext cx="8915400" cy="1323439"/>
          </a:xfrm>
          <a:prstGeom prst="rect">
            <a:avLst/>
          </a:prstGeom>
          <a:noFill/>
          <a:scene3d>
            <a:camera prst="perspectiveFront"/>
            <a:lightRig rig="threePt" dir="t"/>
          </a:scene3d>
          <a:sp3d>
            <a:bevelT/>
            <a:bevelB prst="relaxedInset"/>
          </a:sp3d>
        </p:spPr>
        <p:txBody>
          <a:bodyPr wrap="square">
            <a:spAutoFit/>
            <a:sp3d extrusionH="57150">
              <a:bevelT w="38100" h="38100" prst="angle"/>
            </a:sp3d>
          </a:bodyPr>
          <a:lstStyle/>
          <a:p>
            <a:pPr algn="ctr" fontAlgn="auto">
              <a:spcBef>
                <a:spcPts val="0"/>
              </a:spcBef>
              <a:spcAft>
                <a:spcPts val="0"/>
              </a:spcAft>
              <a:defRPr/>
            </a:pPr>
            <a:r>
              <a:rPr lang="ms-MY" sz="4000" b="1" dirty="0">
                <a:ln w="6600">
                  <a:solidFill>
                    <a:schemeClr val="accent3">
                      <a:lumMod val="50000"/>
                    </a:schemeClr>
                  </a:solidFill>
                  <a:prstDash val="solid"/>
                </a:ln>
                <a:solidFill>
                  <a:srgbClr val="FFFFFF"/>
                </a:solidFill>
                <a:effectLst>
                  <a:outerShdw dist="38100" dir="2700000" algn="tl" rotWithShape="0">
                    <a:schemeClr val="accent2"/>
                  </a:outerShdw>
                </a:effectLst>
                <a:latin typeface="Bauhaus 93" panose="04030905020B02020C02" pitchFamily="82" charset="0"/>
              </a:rPr>
              <a:t>MENCINTAI </a:t>
            </a:r>
            <a:r>
              <a:rPr lang="ms-MY" sz="4000" b="1" dirty="0" smtClean="0">
                <a:ln w="6600">
                  <a:solidFill>
                    <a:schemeClr val="accent3">
                      <a:lumMod val="50000"/>
                    </a:schemeClr>
                  </a:solidFill>
                  <a:prstDash val="solid"/>
                </a:ln>
                <a:solidFill>
                  <a:srgbClr val="FFFFFF"/>
                </a:solidFill>
                <a:effectLst>
                  <a:outerShdw dist="38100" dir="2700000" algn="tl" rotWithShape="0">
                    <a:schemeClr val="accent2"/>
                  </a:outerShdw>
                </a:effectLst>
                <a:latin typeface="Bauhaus 93" panose="04030905020B02020C02" pitchFamily="82" charset="0"/>
              </a:rPr>
              <a:t>RASULULLAH </a:t>
            </a:r>
            <a:r>
              <a:rPr lang="ms-MY" sz="4000" b="1" dirty="0">
                <a:ln w="6600">
                  <a:solidFill>
                    <a:schemeClr val="accent3">
                      <a:lumMod val="50000"/>
                    </a:schemeClr>
                  </a:solidFill>
                  <a:prstDash val="solid"/>
                </a:ln>
                <a:solidFill>
                  <a:srgbClr val="FFFFFF"/>
                </a:solidFill>
                <a:effectLst>
                  <a:outerShdw dist="38100" dir="2700000" algn="tl" rotWithShape="0">
                    <a:schemeClr val="accent2"/>
                  </a:outerShdw>
                </a:effectLst>
                <a:latin typeface="Bauhaus 93" panose="04030905020B02020C02" pitchFamily="82" charset="0"/>
              </a:rPr>
              <a:t>S.A.W </a:t>
            </a:r>
          </a:p>
          <a:p>
            <a:pPr algn="ctr" fontAlgn="auto">
              <a:spcBef>
                <a:spcPts val="0"/>
              </a:spcBef>
              <a:spcAft>
                <a:spcPts val="0"/>
              </a:spcAft>
              <a:defRPr/>
            </a:pPr>
            <a:r>
              <a:rPr lang="ms-MY" sz="4000" b="1" dirty="0">
                <a:ln w="6600">
                  <a:solidFill>
                    <a:schemeClr val="accent3">
                      <a:lumMod val="50000"/>
                    </a:schemeClr>
                  </a:solidFill>
                  <a:prstDash val="solid"/>
                </a:ln>
                <a:solidFill>
                  <a:srgbClr val="FFFFFF"/>
                </a:solidFill>
                <a:effectLst>
                  <a:outerShdw dist="38100" dir="2700000" algn="tl" rotWithShape="0">
                    <a:schemeClr val="accent2"/>
                  </a:outerShdw>
                </a:effectLst>
                <a:latin typeface="Bauhaus 93" panose="04030905020B02020C02" pitchFamily="82" charset="0"/>
              </a:rPr>
              <a:t>KUNCI KESEMPURNAAN </a:t>
            </a:r>
            <a:r>
              <a:rPr lang="ms-MY" sz="4000" b="1" dirty="0" smtClean="0">
                <a:ln w="6600">
                  <a:solidFill>
                    <a:schemeClr val="accent3">
                      <a:lumMod val="50000"/>
                    </a:schemeClr>
                  </a:solidFill>
                  <a:prstDash val="solid"/>
                </a:ln>
                <a:solidFill>
                  <a:srgbClr val="FFFFFF"/>
                </a:solidFill>
                <a:effectLst>
                  <a:outerShdw dist="38100" dir="2700000" algn="tl" rotWithShape="0">
                    <a:schemeClr val="accent2"/>
                  </a:outerShdw>
                </a:effectLst>
                <a:latin typeface="Bauhaus 93" panose="04030905020B02020C02" pitchFamily="82" charset="0"/>
              </a:rPr>
              <a:t>IMAN</a:t>
            </a:r>
            <a:endParaRPr lang="ms-MY" sz="4000" b="1" dirty="0">
              <a:ln w="6600">
                <a:solidFill>
                  <a:schemeClr val="accent3">
                    <a:lumMod val="50000"/>
                  </a:schemeClr>
                </a:solidFill>
                <a:prstDash val="solid"/>
              </a:ln>
              <a:solidFill>
                <a:srgbClr val="FFFFFF"/>
              </a:solidFill>
              <a:effectLst>
                <a:outerShdw dist="38100" dir="2700000" algn="tl" rotWithShape="0">
                  <a:schemeClr val="accent2"/>
                </a:outerShdw>
              </a:effectLst>
              <a:latin typeface="Bauhaus 93" panose="04030905020B02020C02" pitchFamily="82" charset="0"/>
            </a:endParaRPr>
          </a:p>
        </p:txBody>
      </p:sp>
      <p:sp>
        <p:nvSpPr>
          <p:cNvPr id="9" name="Rectangle 5"/>
          <p:cNvSpPr txBox="1">
            <a:spLocks noChangeArrowheads="1"/>
          </p:cNvSpPr>
          <p:nvPr/>
        </p:nvSpPr>
        <p:spPr>
          <a:xfrm>
            <a:off x="2276534" y="1317613"/>
            <a:ext cx="5715000" cy="349298"/>
          </a:xfrm>
          <a:prstGeom prst="rect">
            <a:avLst/>
          </a:prstGeom>
          <a:solidFill>
            <a:srgbClr val="FF0000">
              <a:alpha val="30000"/>
            </a:srgb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ln w="22225">
                  <a:solidFill>
                    <a:schemeClr val="accent2"/>
                  </a:solidFill>
                  <a:prstDash val="solid"/>
                </a:ln>
                <a:solidFill>
                  <a:schemeClr val="accent2">
                    <a:lumMod val="40000"/>
                    <a:lumOff val="60000"/>
                  </a:schemeClr>
                </a:solidFill>
                <a:latin typeface="Arial Rounded MT Bold" pitchFamily="34" charset="0"/>
                <a:cs typeface="Arial" pitchFamily="34" charset="0"/>
              </a:rPr>
              <a:t>KHUTBAH </a:t>
            </a:r>
            <a:r>
              <a:rPr lang="en-US" sz="1800" b="1" dirty="0" smtClean="0">
                <a:ln w="22225">
                  <a:solidFill>
                    <a:schemeClr val="accent2"/>
                  </a:solidFill>
                  <a:prstDash val="solid"/>
                </a:ln>
                <a:solidFill>
                  <a:schemeClr val="accent2">
                    <a:lumMod val="40000"/>
                    <a:lumOff val="60000"/>
                  </a:schemeClr>
                </a:solidFill>
                <a:latin typeface="Arial Rounded MT Bold" pitchFamily="34" charset="0"/>
                <a:cs typeface="Arial" pitchFamily="34" charset="0"/>
              </a:rPr>
              <a:t>MULTIMEDIA : </a:t>
            </a:r>
            <a:r>
              <a:rPr lang="ms-MY" sz="1800" b="1" dirty="0" smtClean="0">
                <a:ln w="22225">
                  <a:solidFill>
                    <a:schemeClr val="accent2"/>
                  </a:solidFill>
                  <a:prstDash val="solid"/>
                </a:ln>
                <a:solidFill>
                  <a:schemeClr val="accent2">
                    <a:lumMod val="40000"/>
                    <a:lumOff val="60000"/>
                  </a:schemeClr>
                </a:solidFill>
                <a:latin typeface="Arial Rounded MT Bold" pitchFamily="34" charset="0"/>
                <a:cs typeface="Arial" pitchFamily="34" charset="0"/>
              </a:rPr>
              <a:t>Siri</a:t>
            </a:r>
            <a:r>
              <a:rPr lang="ms-MY" sz="1800" b="1" dirty="0">
                <a:ln w="22225">
                  <a:solidFill>
                    <a:schemeClr val="accent2"/>
                  </a:solidFill>
                  <a:prstDash val="solid"/>
                </a:ln>
                <a:solidFill>
                  <a:schemeClr val="accent2">
                    <a:lumMod val="40000"/>
                    <a:lumOff val="60000"/>
                  </a:schemeClr>
                </a:solidFill>
                <a:latin typeface="Arial Rounded MT Bold" pitchFamily="34" charset="0"/>
                <a:cs typeface="Arial" pitchFamily="34" charset="0"/>
              </a:rPr>
              <a:t>: </a:t>
            </a:r>
            <a:r>
              <a:rPr lang="ms-MY" sz="1800" b="1" dirty="0" smtClean="0">
                <a:ln w="22225">
                  <a:solidFill>
                    <a:schemeClr val="accent2"/>
                  </a:solidFill>
                  <a:prstDash val="solid"/>
                </a:ln>
                <a:solidFill>
                  <a:schemeClr val="accent2">
                    <a:lumMod val="40000"/>
                    <a:lumOff val="60000"/>
                  </a:schemeClr>
                </a:solidFill>
                <a:latin typeface="Arial Rounded MT Bold" pitchFamily="34" charset="0"/>
                <a:cs typeface="Arial" pitchFamily="34" charset="0"/>
              </a:rPr>
              <a:t>39 /2021</a:t>
            </a:r>
            <a:endParaRPr lang="en-US" sz="1800" b="1" dirty="0">
              <a:ln w="22225">
                <a:solidFill>
                  <a:schemeClr val="accent2"/>
                </a:solidFill>
                <a:prstDash val="solid"/>
              </a:ln>
              <a:solidFill>
                <a:schemeClr val="accent2">
                  <a:lumMod val="40000"/>
                  <a:lumOff val="60000"/>
                </a:schemeClr>
              </a:solidFill>
              <a:latin typeface="Arial Rounded MT Bold"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1302083507"/>
              </p:ext>
            </p:extLst>
          </p:nvPr>
        </p:nvGraphicFramePr>
        <p:xfrm>
          <a:off x="1105989" y="2334464"/>
          <a:ext cx="3347863" cy="2334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501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239624" y="471069"/>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Nabi</a:t>
            </a:r>
          </a:p>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 SAW</a:t>
            </a:r>
            <a:endParaRPr lang="en-US" sz="2800" dirty="0"/>
          </a:p>
        </p:txBody>
      </p:sp>
      <p:sp>
        <p:nvSpPr>
          <p:cNvPr id="8" name="Curved Right Arrow 7"/>
          <p:cNvSpPr/>
          <p:nvPr/>
        </p:nvSpPr>
        <p:spPr>
          <a:xfrm rot="20966520">
            <a:off x="463977" y="1236650"/>
            <a:ext cx="1270449" cy="2686578"/>
          </a:xfrm>
          <a:prstGeom prst="curvedRightArrow">
            <a:avLst>
              <a:gd name="adj1" fmla="val 22942"/>
              <a:gd name="adj2" fmla="val 70788"/>
              <a:gd name="adj3" fmla="val 38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Curved Right Arrow 8"/>
          <p:cNvSpPr/>
          <p:nvPr/>
        </p:nvSpPr>
        <p:spPr>
          <a:xfrm rot="20966520">
            <a:off x="390616" y="1251985"/>
            <a:ext cx="1597189" cy="4411231"/>
          </a:xfrm>
          <a:prstGeom prst="curvedRightArrow">
            <a:avLst>
              <a:gd name="adj1" fmla="val 13595"/>
              <a:gd name="adj2" fmla="val 50000"/>
              <a:gd name="adj3" fmla="val 3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Rectangle 9"/>
          <p:cNvSpPr/>
          <p:nvPr/>
        </p:nvSpPr>
        <p:spPr>
          <a:xfrm>
            <a:off x="2378422" y="4267200"/>
            <a:ext cx="6511596" cy="1981199"/>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solidFill>
                  <a:schemeClr val="accent4">
                    <a:lumMod val="50000"/>
                  </a:schemeClr>
                </a:solidFill>
                <a:latin typeface="Arial Black" pitchFamily="34" charset="0"/>
              </a:rPr>
              <a:t>Seorang </a:t>
            </a:r>
            <a:r>
              <a:rPr lang="fi-FI" sz="3200" dirty="0">
                <a:solidFill>
                  <a:schemeClr val="accent4">
                    <a:lumMod val="50000"/>
                  </a:schemeClr>
                </a:solidFill>
                <a:latin typeface="Arial Black" pitchFamily="34" charset="0"/>
              </a:rPr>
              <a:t>pemimpin yang sangat </a:t>
            </a:r>
            <a:r>
              <a:rPr lang="fi-FI" sz="3200" dirty="0" smtClean="0">
                <a:solidFill>
                  <a:schemeClr val="accent4">
                    <a:lumMod val="50000"/>
                  </a:schemeClr>
                </a:solidFill>
                <a:latin typeface="Arial Black" pitchFamily="34" charset="0"/>
              </a:rPr>
              <a:t>mengambil </a:t>
            </a:r>
            <a:r>
              <a:rPr lang="fi-FI" sz="3200" dirty="0">
                <a:solidFill>
                  <a:schemeClr val="accent4">
                    <a:lumMod val="50000"/>
                  </a:schemeClr>
                </a:solidFill>
                <a:latin typeface="Arial Black" pitchFamily="34" charset="0"/>
              </a:rPr>
              <a:t>berat terhadap keadaan umatnya yang beriman</a:t>
            </a:r>
            <a:endParaRPr lang="sv-SE" sz="3200" dirty="0" smtClean="0">
              <a:solidFill>
                <a:schemeClr val="accent4">
                  <a:lumMod val="50000"/>
                </a:schemeClr>
              </a:solidFill>
              <a:latin typeface="Arial Black" pitchFamily="34" charset="0"/>
            </a:endParaRPr>
          </a:p>
        </p:txBody>
      </p:sp>
      <p:sp>
        <p:nvSpPr>
          <p:cNvPr id="12" name="Rectangle 11"/>
          <p:cNvSpPr/>
          <p:nvPr/>
        </p:nvSpPr>
        <p:spPr>
          <a:xfrm>
            <a:off x="1938938" y="2209800"/>
            <a:ext cx="6560866" cy="179832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solidFill>
                  <a:srgbClr val="C00000"/>
                </a:solidFill>
                <a:latin typeface="Arial Black" pitchFamily="34" charset="0"/>
              </a:rPr>
              <a:t>Berkorban </a:t>
            </a:r>
            <a:r>
              <a:rPr lang="sv-SE" sz="3200" dirty="0">
                <a:solidFill>
                  <a:srgbClr val="C00000"/>
                </a:solidFill>
                <a:latin typeface="Arial Black" pitchFamily="34" charset="0"/>
              </a:rPr>
              <a:t>segala-galanya demi membawa risalah Islam untuk umatnya</a:t>
            </a:r>
            <a:endParaRPr lang="sv-SE" sz="3200" dirty="0" smtClean="0">
              <a:solidFill>
                <a:srgbClr val="C00000"/>
              </a:solidFill>
              <a:latin typeface="Arial Black" pitchFamily="34" charset="0"/>
            </a:endParaRPr>
          </a:p>
        </p:txBody>
      </p:sp>
    </p:spTree>
    <p:extLst>
      <p:ext uri="{BB962C8B-B14F-4D97-AF65-F5344CB8AC3E}">
        <p14:creationId xmlns:p14="http://schemas.microsoft.com/office/powerpoint/2010/main" val="353905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8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p>
        </p:txBody>
      </p:sp>
      <p:sp>
        <p:nvSpPr>
          <p:cNvPr id="4" name="Rectangle 3"/>
          <p:cNvSpPr/>
          <p:nvPr/>
        </p:nvSpPr>
        <p:spPr>
          <a:xfrm>
            <a:off x="76200" y="3375311"/>
            <a:ext cx="8915400" cy="297180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50000"/>
                  </a:schemeClr>
                </a:solidFill>
                <a:latin typeface="Arial Black" pitchFamily="34" charset="0"/>
              </a:rPr>
              <a:t>Yang </a:t>
            </a:r>
            <a:r>
              <a:rPr lang="en-US" sz="3200" dirty="0" err="1">
                <a:solidFill>
                  <a:schemeClr val="accent5">
                    <a:lumMod val="50000"/>
                  </a:schemeClr>
                </a:solidFill>
                <a:latin typeface="Arial Black" pitchFamily="34" charset="0"/>
              </a:rPr>
              <a:t>bermaksud</a:t>
            </a:r>
            <a:r>
              <a:rPr lang="en-US" sz="3200" dirty="0">
                <a:solidFill>
                  <a:schemeClr val="accent5">
                    <a:lumMod val="50000"/>
                  </a:schemeClr>
                </a:solidFill>
                <a:latin typeface="Arial Black" pitchFamily="34" charset="0"/>
              </a:rPr>
              <a:t> : </a:t>
            </a:r>
            <a:r>
              <a:rPr lang="en-US" sz="3200" dirty="0" err="1">
                <a:solidFill>
                  <a:schemeClr val="accent5">
                    <a:lumMod val="50000"/>
                  </a:schemeClr>
                </a:solidFill>
                <a:latin typeface="Arial Black" pitchFamily="34" charset="0"/>
              </a:rPr>
              <a:t>Tidak</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sempurna</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iman</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seseorang</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kamu</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sehingga</a:t>
            </a:r>
            <a:r>
              <a:rPr lang="en-US" sz="3200" dirty="0">
                <a:solidFill>
                  <a:schemeClr val="accent5">
                    <a:lumMod val="50000"/>
                  </a:schemeClr>
                </a:solidFill>
                <a:latin typeface="Arial Black" pitchFamily="34" charset="0"/>
              </a:rPr>
              <a:t> </a:t>
            </a:r>
            <a:r>
              <a:rPr lang="en-US" sz="3200" dirty="0" err="1" smtClean="0">
                <a:solidFill>
                  <a:schemeClr val="accent5">
                    <a:lumMod val="50000"/>
                  </a:schemeClr>
                </a:solidFill>
                <a:latin typeface="Arial Black" pitchFamily="34" charset="0"/>
              </a:rPr>
              <a:t>dia</a:t>
            </a:r>
            <a:r>
              <a:rPr lang="en-US" sz="3200" dirty="0" smtClean="0">
                <a:solidFill>
                  <a:schemeClr val="accent5">
                    <a:lumMod val="50000"/>
                  </a:schemeClr>
                </a:solidFill>
                <a:latin typeface="Arial Black" pitchFamily="34" charset="0"/>
              </a:rPr>
              <a:t> </a:t>
            </a:r>
            <a:r>
              <a:rPr lang="en-US" sz="3200" dirty="0" err="1" smtClean="0">
                <a:solidFill>
                  <a:schemeClr val="accent5">
                    <a:lumMod val="50000"/>
                  </a:schemeClr>
                </a:solidFill>
                <a:latin typeface="Arial Black" pitchFamily="34" charset="0"/>
              </a:rPr>
              <a:t>mencintai</a:t>
            </a:r>
            <a:r>
              <a:rPr lang="en-US" sz="3200" dirty="0" smtClean="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aku</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lebih</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dari</a:t>
            </a:r>
            <a:r>
              <a:rPr lang="en-US" sz="3200" dirty="0">
                <a:solidFill>
                  <a:schemeClr val="accent5">
                    <a:lumMod val="50000"/>
                  </a:schemeClr>
                </a:solidFill>
                <a:latin typeface="Arial Black" pitchFamily="34" charset="0"/>
              </a:rPr>
              <a:t> </a:t>
            </a:r>
            <a:r>
              <a:rPr lang="en-US" sz="3200" dirty="0" err="1" smtClean="0">
                <a:solidFill>
                  <a:schemeClr val="accent5">
                    <a:lumMod val="50000"/>
                  </a:schemeClr>
                </a:solidFill>
                <a:latin typeface="Arial Black" pitchFamily="34" charset="0"/>
              </a:rPr>
              <a:t>bapanya</a:t>
            </a:r>
            <a:r>
              <a:rPr lang="en-US" sz="3200" dirty="0" smtClean="0">
                <a:solidFill>
                  <a:schemeClr val="accent5">
                    <a:lumMod val="50000"/>
                  </a:schemeClr>
                </a:solidFill>
                <a:latin typeface="Arial Black" pitchFamily="34" charset="0"/>
              </a:rPr>
              <a:t>, </a:t>
            </a:r>
            <a:r>
              <a:rPr lang="en-US" sz="3200" dirty="0" err="1" smtClean="0">
                <a:solidFill>
                  <a:schemeClr val="accent5">
                    <a:lumMod val="50000"/>
                  </a:schemeClr>
                </a:solidFill>
                <a:latin typeface="Arial Black" pitchFamily="34" charset="0"/>
              </a:rPr>
              <a:t>anaknya</a:t>
            </a:r>
            <a:r>
              <a:rPr lang="en-US" sz="3200" dirty="0" smtClean="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dan</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manusia</a:t>
            </a:r>
            <a:r>
              <a:rPr lang="en-US" sz="3200" dirty="0">
                <a:solidFill>
                  <a:schemeClr val="accent5">
                    <a:lumMod val="50000"/>
                  </a:schemeClr>
                </a:solidFill>
                <a:latin typeface="Arial Black" pitchFamily="34" charset="0"/>
              </a:rPr>
              <a:t> </a:t>
            </a:r>
            <a:r>
              <a:rPr lang="en-US" sz="3200" dirty="0" err="1">
                <a:solidFill>
                  <a:schemeClr val="accent5">
                    <a:lumMod val="50000"/>
                  </a:schemeClr>
                </a:solidFill>
                <a:latin typeface="Arial Black" pitchFamily="34" charset="0"/>
              </a:rPr>
              <a:t>keseluruhannya</a:t>
            </a:r>
            <a:r>
              <a:rPr lang="en-US" sz="3200" dirty="0">
                <a:solidFill>
                  <a:schemeClr val="accent5">
                    <a:lumMod val="50000"/>
                  </a:schemeClr>
                </a:solidFill>
                <a:latin typeface="Arial Black" pitchFamily="34" charset="0"/>
              </a:rPr>
              <a:t>.  </a:t>
            </a:r>
            <a:endParaRPr lang="en-US" sz="3200" dirty="0" smtClean="0">
              <a:solidFill>
                <a:schemeClr val="accent5">
                  <a:lumMod val="50000"/>
                </a:schemeClr>
              </a:solidFill>
              <a:latin typeface="Arial Black" pitchFamily="34" charset="0"/>
            </a:endParaRPr>
          </a:p>
          <a:p>
            <a:pPr algn="ctr"/>
            <a:r>
              <a:rPr lang="en-US" sz="3200" dirty="0" smtClean="0">
                <a:solidFill>
                  <a:schemeClr val="accent5">
                    <a:lumMod val="50000"/>
                  </a:schemeClr>
                </a:solidFill>
                <a:latin typeface="Arial Black" pitchFamily="34" charset="0"/>
              </a:rPr>
              <a:t>                 </a:t>
            </a:r>
            <a:r>
              <a:rPr lang="en-US" sz="3200" dirty="0">
                <a:solidFill>
                  <a:schemeClr val="accent5">
                    <a:lumMod val="50000"/>
                  </a:schemeClr>
                </a:solidFill>
                <a:latin typeface="Arial Black" pitchFamily="34" charset="0"/>
              </a:rPr>
              <a:t>		                                                                                                                                                </a:t>
            </a:r>
            <a:r>
              <a:rPr lang="en-US" sz="2400" dirty="0">
                <a:solidFill>
                  <a:schemeClr val="bg2">
                    <a:lumMod val="25000"/>
                  </a:schemeClr>
                </a:solidFill>
                <a:latin typeface="Agency FB" panose="020B0503020202020204" pitchFamily="34" charset="0"/>
              </a:rPr>
              <a:t>(H.R </a:t>
            </a:r>
            <a:r>
              <a:rPr lang="en-US" sz="2400" dirty="0" err="1">
                <a:solidFill>
                  <a:schemeClr val="bg2">
                    <a:lumMod val="25000"/>
                  </a:schemeClr>
                </a:solidFill>
                <a:latin typeface="Agency FB" panose="020B0503020202020204" pitchFamily="34" charset="0"/>
              </a:rPr>
              <a:t>Bukhari</a:t>
            </a:r>
            <a:r>
              <a:rPr lang="en-US" sz="2400" dirty="0">
                <a:solidFill>
                  <a:schemeClr val="bg2">
                    <a:lumMod val="25000"/>
                  </a:schemeClr>
                </a:solidFill>
                <a:latin typeface="Agency FB" panose="020B0503020202020204" pitchFamily="34" charset="0"/>
              </a:rPr>
              <a:t> </a:t>
            </a:r>
            <a:r>
              <a:rPr lang="en-US" sz="2400" dirty="0" err="1">
                <a:solidFill>
                  <a:schemeClr val="bg2">
                    <a:lumMod val="25000"/>
                  </a:schemeClr>
                </a:solidFill>
                <a:latin typeface="Agency FB" panose="020B0503020202020204" pitchFamily="34" charset="0"/>
              </a:rPr>
              <a:t>dan</a:t>
            </a:r>
            <a:r>
              <a:rPr lang="en-US" sz="2400" dirty="0">
                <a:solidFill>
                  <a:schemeClr val="bg2">
                    <a:lumMod val="25000"/>
                  </a:schemeClr>
                </a:solidFill>
                <a:latin typeface="Agency FB" panose="020B0503020202020204" pitchFamily="34" charset="0"/>
              </a:rPr>
              <a:t> Muslim)</a:t>
            </a:r>
          </a:p>
        </p:txBody>
      </p:sp>
      <p:sp>
        <p:nvSpPr>
          <p:cNvPr id="2" name="Rectangle 1"/>
          <p:cNvSpPr/>
          <p:nvPr/>
        </p:nvSpPr>
        <p:spPr>
          <a:xfrm>
            <a:off x="152400" y="1371600"/>
            <a:ext cx="8839200" cy="1569660"/>
          </a:xfrm>
          <a:prstGeom prst="rect">
            <a:avLst/>
          </a:prstGeom>
          <a:solidFill>
            <a:schemeClr val="bg2">
              <a:lumMod val="90000"/>
              <a:alpha val="81000"/>
            </a:schemeClr>
          </a:solidFill>
        </p:spPr>
        <p:txBody>
          <a:bodyPr wrap="square">
            <a:spAutoFit/>
            <a:scene3d>
              <a:camera prst="orthographicFront"/>
              <a:lightRig rig="threePt" dir="t"/>
            </a:scene3d>
            <a:sp3d extrusionH="57150">
              <a:bevelT w="38100" h="38100" prst="angle"/>
            </a:sp3d>
          </a:bodyPr>
          <a:lstStyle/>
          <a:p>
            <a:pPr algn="ctr"/>
            <a:r>
              <a:rPr lang="ar-SA" sz="4800" b="1" dirty="0">
                <a:latin typeface="Arial" panose="020B0604020202020204" pitchFamily="34" charset="0"/>
                <a:ea typeface="Calibri" panose="020F0502020204030204" pitchFamily="34" charset="0"/>
                <a:cs typeface="Traditional Arabic" panose="02020603050405020304" pitchFamily="18" charset="-78"/>
              </a:rPr>
              <a:t>لاَ يُؤْمِنُ أَحَدُكُمْ حَتَّى أَكُونَ أَحَبَّ إِلَيْهِ مِنْ </a:t>
            </a:r>
            <a:r>
              <a:rPr lang="ar-SA" sz="4800" b="1" dirty="0" smtClean="0">
                <a:latin typeface="Arial" panose="020B0604020202020204" pitchFamily="34" charset="0"/>
                <a:ea typeface="Calibri" panose="020F0502020204030204" pitchFamily="34" charset="0"/>
                <a:cs typeface="Traditional Arabic" panose="02020603050405020304" pitchFamily="18" charset="-78"/>
              </a:rPr>
              <a:t>وَالِدِهِ</a:t>
            </a:r>
            <a:endParaRPr lang="en-US" sz="4800" b="1" dirty="0" smtClean="0">
              <a:latin typeface="Arial" panose="020B0604020202020204" pitchFamily="34" charset="0"/>
              <a:ea typeface="Calibri" panose="020F0502020204030204" pitchFamily="34" charset="0"/>
              <a:cs typeface="Traditional Arabic" panose="02020603050405020304" pitchFamily="18" charset="-78"/>
            </a:endParaRPr>
          </a:p>
          <a:p>
            <a:pPr algn="ctr"/>
            <a:r>
              <a:rPr lang="ar-SA" sz="4800" b="1" dirty="0" smtClean="0">
                <a:latin typeface="Arial" panose="020B0604020202020204" pitchFamily="34" charset="0"/>
                <a:ea typeface="Calibri" panose="020F0502020204030204" pitchFamily="34" charset="0"/>
                <a:cs typeface="Traditional Arabic" panose="02020603050405020304" pitchFamily="18" charset="-78"/>
              </a:rPr>
              <a:t> </a:t>
            </a:r>
            <a:r>
              <a:rPr lang="ar-SA" sz="4800" b="1" dirty="0">
                <a:latin typeface="Arial" panose="020B0604020202020204" pitchFamily="34" charset="0"/>
                <a:ea typeface="Calibri" panose="020F0502020204030204" pitchFamily="34" charset="0"/>
                <a:cs typeface="Traditional Arabic" panose="02020603050405020304" pitchFamily="18" charset="-78"/>
              </a:rPr>
              <a:t>وَوَلَدِهِ وَالنَّاسِ أَجْمَعِينَ </a:t>
            </a:r>
            <a:endParaRPr lang="ms-MY" sz="4800" dirty="0"/>
          </a:p>
        </p:txBody>
      </p:sp>
    </p:spTree>
    <p:extLst>
      <p:ext uri="{BB962C8B-B14F-4D97-AF65-F5344CB8AC3E}">
        <p14:creationId xmlns:p14="http://schemas.microsoft.com/office/powerpoint/2010/main" val="29737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48856" y="1133055"/>
            <a:ext cx="8707556" cy="122495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PERTAMA :</a:t>
            </a:r>
            <a:r>
              <a:rPr lang="ms-MY" sz="2400" b="1" dirty="0" smtClean="0">
                <a:solidFill>
                  <a:schemeClr val="accent6">
                    <a:lumMod val="50000"/>
                  </a:schemeClr>
                </a:solidFill>
                <a:latin typeface="Arial Rounded MT Bold" panose="020F0704030504030204" pitchFamily="34" charset="0"/>
              </a:rPr>
              <a:t> </a:t>
            </a:r>
            <a:r>
              <a:rPr lang="ms-MY" sz="2000" b="1" dirty="0" smtClean="0">
                <a:solidFill>
                  <a:schemeClr val="accent6">
                    <a:lumMod val="50000"/>
                  </a:schemeClr>
                </a:solidFill>
                <a:latin typeface="Arial Rounded MT Bold" panose="020F0704030504030204" pitchFamily="34" charset="0"/>
              </a:rPr>
              <a:t>Beriman </a:t>
            </a:r>
            <a:r>
              <a:rPr lang="ms-MY" sz="2000" b="1" dirty="0">
                <a:solidFill>
                  <a:schemeClr val="accent6">
                    <a:lumMod val="50000"/>
                  </a:schemeClr>
                </a:solidFill>
                <a:latin typeface="Arial Rounded MT Bold" panose="020F0704030504030204" pitchFamily="34" charset="0"/>
              </a:rPr>
              <a:t>kepada Rasulullah s.a.w dan menerima serta mengamalkan apa jua yang dibawa oleh Baginda s.a.w kepada kita dan meninggalkan segala apa jua yang dilarang olehnya</a:t>
            </a:r>
          </a:p>
        </p:txBody>
      </p:sp>
      <p:sp>
        <p:nvSpPr>
          <p:cNvPr id="7" name="Rectangle 6"/>
          <p:cNvSpPr/>
          <p:nvPr/>
        </p:nvSpPr>
        <p:spPr>
          <a:xfrm>
            <a:off x="248856" y="2438400"/>
            <a:ext cx="8707556" cy="42672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8805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48856" y="1077221"/>
            <a:ext cx="8707556" cy="11925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KEDUA :</a:t>
            </a:r>
            <a:r>
              <a:rPr lang="ms-MY" sz="2400" b="1" dirty="0" smtClean="0">
                <a:solidFill>
                  <a:schemeClr val="accent6">
                    <a:lumMod val="50000"/>
                  </a:schemeClr>
                </a:solidFill>
                <a:latin typeface="Arial Rounded MT Bold" panose="020F0704030504030204" pitchFamily="34" charset="0"/>
              </a:rPr>
              <a:t> </a:t>
            </a:r>
            <a:r>
              <a:rPr lang="ms-MY" sz="2000" b="1" dirty="0" smtClean="0">
                <a:solidFill>
                  <a:schemeClr val="accent6">
                    <a:lumMod val="50000"/>
                  </a:schemeClr>
                </a:solidFill>
                <a:latin typeface="Arial Rounded MT Bold" panose="020F0704030504030204" pitchFamily="34" charset="0"/>
              </a:rPr>
              <a:t>Menghayati </a:t>
            </a:r>
            <a:r>
              <a:rPr lang="ms-MY" sz="2000" b="1" dirty="0">
                <a:solidFill>
                  <a:schemeClr val="accent6">
                    <a:lumMod val="50000"/>
                  </a:schemeClr>
                </a:solidFill>
                <a:latin typeface="Arial Rounded MT Bold" panose="020F0704030504030204" pitchFamily="34" charset="0"/>
              </a:rPr>
              <a:t>sunnah Rasulullah s.a.w. dan menjadikan Baginda s.a.w sebagai contoh tauladan dalam kehidupan seharian sama ada dalam ibadah,akhlak dan kehidupan </a:t>
            </a:r>
            <a:r>
              <a:rPr lang="ms-MY" sz="2000" b="1" dirty="0" smtClean="0">
                <a:solidFill>
                  <a:schemeClr val="accent6">
                    <a:lumMod val="50000"/>
                  </a:schemeClr>
                </a:solidFill>
                <a:latin typeface="Arial Rounded MT Bold" panose="020F0704030504030204" pitchFamily="34" charset="0"/>
              </a:rPr>
              <a:t>bermasyarakat</a:t>
            </a:r>
            <a:endParaRPr lang="ms-MY" sz="2000" b="1" dirty="0">
              <a:solidFill>
                <a:schemeClr val="accent6">
                  <a:lumMod val="50000"/>
                </a:schemeClr>
              </a:solidFill>
              <a:latin typeface="Arial Rounded MT Bold" panose="020F0704030504030204" pitchFamily="34" charset="0"/>
            </a:endParaRPr>
          </a:p>
        </p:txBody>
      </p:sp>
      <p:sp>
        <p:nvSpPr>
          <p:cNvPr id="7" name="Rectangle 6"/>
          <p:cNvSpPr/>
          <p:nvPr/>
        </p:nvSpPr>
        <p:spPr>
          <a:xfrm>
            <a:off x="251750" y="2409464"/>
            <a:ext cx="8707556" cy="4267200"/>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3390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48856" y="1077221"/>
            <a:ext cx="8707556" cy="83862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KETIGA :</a:t>
            </a:r>
            <a:r>
              <a:rPr lang="ms-MY" sz="2400" b="1" dirty="0" smtClean="0">
                <a:solidFill>
                  <a:schemeClr val="accent6">
                    <a:lumMod val="50000"/>
                  </a:schemeClr>
                </a:solidFill>
                <a:latin typeface="Arial Rounded MT Bold" panose="020F0704030504030204" pitchFamily="34" charset="0"/>
              </a:rPr>
              <a:t> </a:t>
            </a:r>
            <a:r>
              <a:rPr lang="ms-MY" sz="2000" b="1" dirty="0" smtClean="0">
                <a:solidFill>
                  <a:schemeClr val="accent6">
                    <a:lumMod val="50000"/>
                  </a:schemeClr>
                </a:solidFill>
                <a:latin typeface="Arial Rounded MT Bold" panose="020F0704030504030204" pitchFamily="34" charset="0"/>
              </a:rPr>
              <a:t>Memperbanyakkan </a:t>
            </a:r>
            <a:r>
              <a:rPr lang="ms-MY" sz="2000" b="1" dirty="0">
                <a:solidFill>
                  <a:schemeClr val="accent6">
                    <a:lumMod val="50000"/>
                  </a:schemeClr>
                </a:solidFill>
                <a:latin typeface="Arial Rounded MT Bold" panose="020F0704030504030204" pitchFamily="34" charset="0"/>
              </a:rPr>
              <a:t>berselawat ke atas Rasulullah s.a.w. terutama sekali pada hari Jumaat yang menjadi penghulu hari. </a:t>
            </a:r>
          </a:p>
        </p:txBody>
      </p:sp>
      <p:sp>
        <p:nvSpPr>
          <p:cNvPr id="6" name="Plaque 5"/>
          <p:cNvSpPr/>
          <p:nvPr/>
        </p:nvSpPr>
        <p:spPr>
          <a:xfrm>
            <a:off x="1024254" y="2387009"/>
            <a:ext cx="7319598" cy="533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 </a:t>
            </a:r>
            <a:endParaRPr lang="en-US" sz="2800" dirty="0"/>
          </a:p>
        </p:txBody>
      </p:sp>
      <p:sp>
        <p:nvSpPr>
          <p:cNvPr id="2" name="Rectangle 1"/>
          <p:cNvSpPr/>
          <p:nvPr/>
        </p:nvSpPr>
        <p:spPr>
          <a:xfrm>
            <a:off x="838200" y="3041437"/>
            <a:ext cx="7528801" cy="828000"/>
          </a:xfrm>
          <a:prstGeom prst="rect">
            <a:avLst/>
          </a:prstGeom>
          <a:solidFill>
            <a:schemeClr val="bg1">
              <a:lumMod val="95000"/>
              <a:alpha val="61000"/>
            </a:schemeClr>
          </a:solidFill>
        </p:spPr>
        <p:txBody>
          <a:bodyPr wrap="square">
            <a:spAutoFit/>
          </a:bodyPr>
          <a:lstStyle/>
          <a:p>
            <a:r>
              <a:rPr lang="en-US" sz="4800" b="1" dirty="0">
                <a:latin typeface="Arial" panose="020B0604020202020204" pitchFamily="34" charset="0"/>
                <a:ea typeface="Calibri" panose="020F0502020204030204" pitchFamily="34" charset="0"/>
                <a:cs typeface="Traditional Arabic" panose="02020603050405020304" pitchFamily="18" charset="-78"/>
              </a:rPr>
              <a:t> </a:t>
            </a:r>
            <a:r>
              <a:rPr lang="ar-SA" sz="4800" b="1" dirty="0" smtClean="0">
                <a:latin typeface="Arial" panose="020B0604020202020204" pitchFamily="34" charset="0"/>
                <a:ea typeface="Calibri" panose="020F0502020204030204" pitchFamily="34" charset="0"/>
                <a:cs typeface="Traditional Arabic" panose="02020603050405020304" pitchFamily="18" charset="-78"/>
              </a:rPr>
              <a:t>مَنْ </a:t>
            </a:r>
            <a:r>
              <a:rPr lang="ar-SA" sz="4800" b="1" dirty="0">
                <a:latin typeface="Arial" panose="020B0604020202020204" pitchFamily="34" charset="0"/>
                <a:ea typeface="Calibri" panose="020F0502020204030204" pitchFamily="34" charset="0"/>
                <a:cs typeface="Traditional Arabic" panose="02020603050405020304" pitchFamily="18" charset="-78"/>
              </a:rPr>
              <a:t>صَلَّى عَلَيَّ وَاحِدَةً، صَلَّى اللهُ</a:t>
            </a:r>
            <a:r>
              <a:rPr lang="ar-SA" sz="4800" b="1" dirty="0">
                <a:ea typeface="Calibri" panose="020F0502020204030204" pitchFamily="34" charset="0"/>
              </a:rPr>
              <a:t> </a:t>
            </a:r>
            <a:r>
              <a:rPr lang="ar-SA" sz="4800" b="1" dirty="0">
                <a:latin typeface="Arial" panose="020B0604020202020204" pitchFamily="34" charset="0"/>
                <a:ea typeface="Calibri" panose="020F0502020204030204" pitchFamily="34" charset="0"/>
                <a:cs typeface="Traditional Arabic" panose="02020603050405020304" pitchFamily="18" charset="-78"/>
              </a:rPr>
              <a:t>عَلَيْهِ </a:t>
            </a:r>
            <a:r>
              <a:rPr lang="ar-SA" sz="4800" b="1" dirty="0" smtClean="0">
                <a:latin typeface="Arial" panose="020B0604020202020204" pitchFamily="34" charset="0"/>
                <a:ea typeface="Calibri" panose="020F0502020204030204" pitchFamily="34" charset="0"/>
                <a:cs typeface="Traditional Arabic" panose="02020603050405020304" pitchFamily="18" charset="-78"/>
              </a:rPr>
              <a:t>عَشْرًا</a:t>
            </a:r>
            <a:endParaRPr lang="ms-MY" sz="4800" dirty="0"/>
          </a:p>
        </p:txBody>
      </p:sp>
      <p:sp>
        <p:nvSpPr>
          <p:cNvPr id="8" name="Rectangle 7"/>
          <p:cNvSpPr/>
          <p:nvPr/>
        </p:nvSpPr>
        <p:spPr>
          <a:xfrm>
            <a:off x="449984" y="4111493"/>
            <a:ext cx="8305299" cy="2492089"/>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50000"/>
                  </a:schemeClr>
                </a:solidFill>
                <a:latin typeface="Arial Black" pitchFamily="34" charset="0"/>
              </a:rPr>
              <a:t> </a:t>
            </a:r>
            <a:r>
              <a:rPr lang="en-US" sz="2800" dirty="0">
                <a:solidFill>
                  <a:schemeClr val="accent5">
                    <a:lumMod val="50000"/>
                  </a:schemeClr>
                </a:solidFill>
                <a:latin typeface="Arial Black" pitchFamily="34" charset="0"/>
              </a:rPr>
              <a:t>Yang </a:t>
            </a:r>
            <a:r>
              <a:rPr lang="en-US" sz="2800" dirty="0" err="1">
                <a:solidFill>
                  <a:schemeClr val="accent5">
                    <a:lumMod val="50000"/>
                  </a:schemeClr>
                </a:solidFill>
                <a:latin typeface="Arial Black" pitchFamily="34" charset="0"/>
              </a:rPr>
              <a:t>bermaksud</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Barangsiapa</a:t>
            </a:r>
            <a:r>
              <a:rPr lang="en-US" sz="2800" dirty="0">
                <a:solidFill>
                  <a:schemeClr val="accent5">
                    <a:lumMod val="50000"/>
                  </a:schemeClr>
                </a:solidFill>
                <a:latin typeface="Arial Black" pitchFamily="34" charset="0"/>
              </a:rPr>
              <a:t> yang </a:t>
            </a:r>
            <a:r>
              <a:rPr lang="en-US" sz="2800" dirty="0" err="1">
                <a:solidFill>
                  <a:schemeClr val="accent5">
                    <a:lumMod val="50000"/>
                  </a:schemeClr>
                </a:solidFill>
                <a:latin typeface="Arial Black" pitchFamily="34" charset="0"/>
              </a:rPr>
              <a:t>berselawat</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ke</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atasku</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satu</a:t>
            </a:r>
            <a:r>
              <a:rPr lang="en-US" sz="2800" dirty="0">
                <a:solidFill>
                  <a:schemeClr val="accent5">
                    <a:lumMod val="50000"/>
                  </a:schemeClr>
                </a:solidFill>
                <a:latin typeface="Arial Black" pitchFamily="34" charset="0"/>
              </a:rPr>
              <a:t> kali, Allah </a:t>
            </a:r>
            <a:r>
              <a:rPr lang="en-US" sz="2800" dirty="0" err="1">
                <a:solidFill>
                  <a:schemeClr val="accent5">
                    <a:lumMod val="50000"/>
                  </a:schemeClr>
                </a:solidFill>
                <a:latin typeface="Arial Black" pitchFamily="34" charset="0"/>
              </a:rPr>
              <a:t>akan</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berselawat</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ke</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atasnya</a:t>
            </a:r>
            <a:r>
              <a:rPr lang="en-US" sz="2800" dirty="0">
                <a:solidFill>
                  <a:schemeClr val="accent5">
                    <a:lumMod val="50000"/>
                  </a:schemeClr>
                </a:solidFill>
                <a:latin typeface="Arial Black" pitchFamily="34" charset="0"/>
              </a:rPr>
              <a:t> </a:t>
            </a:r>
            <a:r>
              <a:rPr lang="en-US" sz="2800" dirty="0" err="1">
                <a:solidFill>
                  <a:schemeClr val="accent5">
                    <a:lumMod val="50000"/>
                  </a:schemeClr>
                </a:solidFill>
                <a:latin typeface="Arial Black" pitchFamily="34" charset="0"/>
              </a:rPr>
              <a:t>sepuluh</a:t>
            </a:r>
            <a:r>
              <a:rPr lang="en-US" sz="2800" dirty="0">
                <a:solidFill>
                  <a:schemeClr val="accent5">
                    <a:lumMod val="50000"/>
                  </a:schemeClr>
                </a:solidFill>
                <a:latin typeface="Arial Black" pitchFamily="34" charset="0"/>
              </a:rPr>
              <a:t> kali. </a:t>
            </a:r>
            <a:r>
              <a:rPr lang="en-US" sz="2800" dirty="0" smtClean="0">
                <a:solidFill>
                  <a:schemeClr val="accent5">
                    <a:lumMod val="50000"/>
                  </a:schemeClr>
                </a:solidFill>
                <a:latin typeface="Arial Black" pitchFamily="34" charset="0"/>
              </a:rPr>
              <a:t>    </a:t>
            </a:r>
            <a:r>
              <a:rPr lang="en-US" sz="3200" dirty="0">
                <a:solidFill>
                  <a:schemeClr val="accent5">
                    <a:lumMod val="50000"/>
                  </a:schemeClr>
                </a:solidFill>
                <a:latin typeface="Arial Black" pitchFamily="34" charset="0"/>
              </a:rPr>
              <a:t>	                                                                                                                                                </a:t>
            </a:r>
            <a:r>
              <a:rPr lang="en-US" sz="2400" dirty="0">
                <a:solidFill>
                  <a:schemeClr val="bg2">
                    <a:lumMod val="25000"/>
                  </a:schemeClr>
                </a:solidFill>
                <a:latin typeface="Agency FB" panose="020B0503020202020204" pitchFamily="34" charset="0"/>
              </a:rPr>
              <a:t>(H.R </a:t>
            </a:r>
            <a:r>
              <a:rPr lang="en-US" sz="2400" dirty="0" smtClean="0">
                <a:solidFill>
                  <a:schemeClr val="bg2">
                    <a:lumMod val="25000"/>
                  </a:schemeClr>
                </a:solidFill>
                <a:latin typeface="Agency FB" panose="020B0503020202020204" pitchFamily="34" charset="0"/>
              </a:rPr>
              <a:t>Muslim</a:t>
            </a:r>
            <a:r>
              <a:rPr lang="en-US" sz="2400" dirty="0">
                <a:solidFill>
                  <a:schemeClr val="bg2">
                    <a:lumMod val="25000"/>
                  </a:schemeClr>
                </a:solidFill>
                <a:latin typeface="Agency FB" panose="020B0503020202020204" pitchFamily="34" charset="0"/>
              </a:rPr>
              <a:t>)</a:t>
            </a:r>
          </a:p>
        </p:txBody>
      </p:sp>
    </p:spTree>
    <p:extLst>
      <p:ext uri="{BB962C8B-B14F-4D97-AF65-F5344CB8AC3E}">
        <p14:creationId xmlns:p14="http://schemas.microsoft.com/office/powerpoint/2010/main" val="26932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48856" y="1077221"/>
            <a:ext cx="8707556" cy="83862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KEEMPAT : </a:t>
            </a:r>
            <a:r>
              <a:rPr lang="ms-MY" sz="2000" b="1" dirty="0" smtClean="0">
                <a:solidFill>
                  <a:schemeClr val="accent6">
                    <a:lumMod val="50000"/>
                  </a:schemeClr>
                </a:solidFill>
                <a:latin typeface="Arial Rounded MT Bold" panose="020F0704030504030204" pitchFamily="34" charset="0"/>
              </a:rPr>
              <a:t>Banyak </a:t>
            </a:r>
            <a:r>
              <a:rPr lang="ms-MY" sz="2000" b="1" dirty="0">
                <a:solidFill>
                  <a:schemeClr val="accent6">
                    <a:lumMod val="50000"/>
                  </a:schemeClr>
                </a:solidFill>
                <a:latin typeface="Arial Rounded MT Bold" panose="020F0704030504030204" pitchFamily="34" charset="0"/>
              </a:rPr>
              <a:t>berdoa dan berharap untuk bertemu dengan Rasulullah s.a.w serta menatap wajah Baginda s.a.w yang mulia itu</a:t>
            </a:r>
          </a:p>
        </p:txBody>
      </p:sp>
      <p:sp>
        <p:nvSpPr>
          <p:cNvPr id="6" name="Plaque 5"/>
          <p:cNvSpPr/>
          <p:nvPr/>
        </p:nvSpPr>
        <p:spPr>
          <a:xfrm>
            <a:off x="1047403" y="2117399"/>
            <a:ext cx="7319598" cy="533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 </a:t>
            </a:r>
            <a:endParaRPr lang="en-US" sz="2800" dirty="0"/>
          </a:p>
        </p:txBody>
      </p:sp>
      <p:sp>
        <p:nvSpPr>
          <p:cNvPr id="2" name="Rectangle 1"/>
          <p:cNvSpPr/>
          <p:nvPr/>
        </p:nvSpPr>
        <p:spPr>
          <a:xfrm>
            <a:off x="609600" y="2753436"/>
            <a:ext cx="8001000" cy="1446550"/>
          </a:xfrm>
          <a:prstGeom prst="rect">
            <a:avLst/>
          </a:prstGeom>
          <a:solidFill>
            <a:schemeClr val="bg1">
              <a:lumMod val="95000"/>
              <a:alpha val="61000"/>
            </a:schemeClr>
          </a:solidFill>
        </p:spPr>
        <p:txBody>
          <a:bodyPr wrap="square">
            <a:spAutoFit/>
          </a:bodyPr>
          <a:lstStyle/>
          <a:p>
            <a:pPr algn="ctr"/>
            <a:r>
              <a:rPr lang="ar-AE" sz="4400" b="1" dirty="0">
                <a:latin typeface="Arial" panose="020B0604020202020204" pitchFamily="34" charset="0"/>
                <a:ea typeface="Calibri" panose="020F0502020204030204" pitchFamily="34" charset="0"/>
                <a:cs typeface="Traditional Arabic" panose="02020603050405020304" pitchFamily="18" charset="-78"/>
              </a:rPr>
              <a:t>مِنْ أَشَدِّ أُمَّتِي لِي حُبًّا نَاسٌ يَكُونُونَ بَعْدِي يَوَدُّ أَحَدُهُمْ لَوْ رَآنِي بِأَهْلِهِ وَمَالِهِ </a:t>
            </a:r>
            <a:endParaRPr lang="ms-MY" sz="4400" dirty="0"/>
          </a:p>
        </p:txBody>
      </p:sp>
      <p:sp>
        <p:nvSpPr>
          <p:cNvPr id="8" name="Rectangle 7"/>
          <p:cNvSpPr/>
          <p:nvPr/>
        </p:nvSpPr>
        <p:spPr>
          <a:xfrm>
            <a:off x="449984" y="4292669"/>
            <a:ext cx="8305299" cy="2310914"/>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5">
                    <a:lumMod val="50000"/>
                  </a:schemeClr>
                </a:solidFill>
                <a:latin typeface="Arial Black" pitchFamily="34" charset="0"/>
              </a:rPr>
              <a:t>Yang </a:t>
            </a:r>
            <a:r>
              <a:rPr lang="en-US" sz="2000" dirty="0" err="1">
                <a:solidFill>
                  <a:schemeClr val="accent5">
                    <a:lumMod val="50000"/>
                  </a:schemeClr>
                </a:solidFill>
                <a:latin typeface="Arial Black" pitchFamily="34" charset="0"/>
              </a:rPr>
              <a:t>bermaksud</a:t>
            </a:r>
            <a:r>
              <a:rPr lang="en-US" sz="2000" dirty="0">
                <a:solidFill>
                  <a:schemeClr val="accent5">
                    <a:lumMod val="50000"/>
                  </a:schemeClr>
                </a:solidFill>
                <a:latin typeface="Arial Black" pitchFamily="34" charset="0"/>
              </a:rPr>
              <a:t>: Dari </a:t>
            </a:r>
            <a:r>
              <a:rPr lang="en-US" sz="2000" dirty="0" err="1">
                <a:solidFill>
                  <a:schemeClr val="accent5">
                    <a:lumMod val="50000"/>
                  </a:schemeClr>
                </a:solidFill>
                <a:latin typeface="Arial Black" pitchFamily="34" charset="0"/>
              </a:rPr>
              <a:t>kalangan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umatku</a:t>
            </a:r>
            <a:r>
              <a:rPr lang="en-US" sz="2000" dirty="0">
                <a:solidFill>
                  <a:schemeClr val="accent5">
                    <a:lumMod val="50000"/>
                  </a:schemeClr>
                </a:solidFill>
                <a:latin typeface="Arial Black" pitchFamily="34" charset="0"/>
              </a:rPr>
              <a:t> yang paling </a:t>
            </a:r>
            <a:r>
              <a:rPr lang="en-US" sz="2000" dirty="0" err="1">
                <a:solidFill>
                  <a:schemeClr val="accent5">
                    <a:lumMod val="50000"/>
                  </a:schemeClr>
                </a:solidFill>
                <a:latin typeface="Arial Black" pitchFamily="34" charset="0"/>
              </a:rPr>
              <a:t>mencintaiku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ialah</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segolongan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manusia</a:t>
            </a:r>
            <a:r>
              <a:rPr lang="en-US" sz="2000" dirty="0">
                <a:solidFill>
                  <a:schemeClr val="accent5">
                    <a:lumMod val="50000"/>
                  </a:schemeClr>
                </a:solidFill>
                <a:latin typeface="Arial Black" pitchFamily="34" charset="0"/>
              </a:rPr>
              <a:t> yang </a:t>
            </a:r>
            <a:r>
              <a:rPr lang="en-US" sz="2000" dirty="0" err="1">
                <a:solidFill>
                  <a:schemeClr val="accent5">
                    <a:lumMod val="50000"/>
                  </a:schemeClr>
                </a:solidFill>
                <a:latin typeface="Arial Black" pitchFamily="34" charset="0"/>
              </a:rPr>
              <a:t>datang</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kemudian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daripada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kewafatanku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lalu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salah</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seorang</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dari</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mereka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ingin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melihatku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sehingga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jikalau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dengan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membayar</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harga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sebanyak</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seluruh</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ahli</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dan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hartanya</a:t>
            </a:r>
            <a:r>
              <a:rPr lang="en-US" sz="2000" dirty="0">
                <a:solidFill>
                  <a:schemeClr val="accent5">
                    <a:lumMod val="50000"/>
                  </a:schemeClr>
                </a:solidFill>
                <a:latin typeface="Arial Black" pitchFamily="34" charset="0"/>
              </a:rPr>
              <a:t> pun, </a:t>
            </a:r>
            <a:r>
              <a:rPr lang="en-US" sz="2000" dirty="0" err="1">
                <a:solidFill>
                  <a:schemeClr val="accent5">
                    <a:lumMod val="50000"/>
                  </a:schemeClr>
                </a:solidFill>
                <a:latin typeface="Arial Black" pitchFamily="34" charset="0"/>
              </a:rPr>
              <a:t>ia</a:t>
            </a:r>
            <a:r>
              <a:rPr lang="en-US" sz="2000" dirty="0">
                <a:solidFill>
                  <a:schemeClr val="accent5">
                    <a:lumMod val="50000"/>
                  </a:schemeClr>
                </a:solidFill>
                <a:latin typeface="Arial Black" pitchFamily="34" charset="0"/>
              </a:rPr>
              <a:t> </a:t>
            </a:r>
            <a:r>
              <a:rPr lang="en-US" sz="2000" dirty="0" err="1" smtClean="0">
                <a:solidFill>
                  <a:schemeClr val="accent5">
                    <a:lumMod val="50000"/>
                  </a:schemeClr>
                </a:solidFill>
                <a:latin typeface="Arial Black" pitchFamily="34" charset="0"/>
              </a:rPr>
              <a:t>sanggup</a:t>
            </a:r>
            <a:r>
              <a:rPr lang="en-US" sz="2000" dirty="0" smtClean="0">
                <a:solidFill>
                  <a:schemeClr val="accent5">
                    <a:lumMod val="50000"/>
                  </a:schemeClr>
                </a:solidFill>
                <a:latin typeface="Arial Black" pitchFamily="34" charset="0"/>
              </a:rPr>
              <a:t>.</a:t>
            </a:r>
            <a:endParaRPr lang="en-US" sz="3200" dirty="0">
              <a:solidFill>
                <a:schemeClr val="accent5">
                  <a:lumMod val="50000"/>
                </a:schemeClr>
              </a:solidFill>
              <a:latin typeface="Arial Black" pitchFamily="34" charset="0"/>
            </a:endParaRPr>
          </a:p>
          <a:p>
            <a:pPr algn="ctr"/>
            <a:r>
              <a:rPr lang="en-US" sz="2400" dirty="0" smtClean="0">
                <a:solidFill>
                  <a:schemeClr val="bg2">
                    <a:lumMod val="25000"/>
                  </a:schemeClr>
                </a:solidFill>
                <a:latin typeface="Agency FB" panose="020B0503020202020204" pitchFamily="34" charset="0"/>
              </a:rPr>
              <a:t>H.R Muslim</a:t>
            </a:r>
            <a:r>
              <a:rPr lang="en-US" sz="2400" dirty="0">
                <a:solidFill>
                  <a:schemeClr val="bg2">
                    <a:lumMod val="25000"/>
                  </a:schemeClr>
                </a:solidFill>
                <a:latin typeface="Agency FB" panose="020B0503020202020204" pitchFamily="34" charset="0"/>
              </a:rPr>
              <a:t>)</a:t>
            </a:r>
          </a:p>
        </p:txBody>
      </p:sp>
    </p:spTree>
    <p:extLst>
      <p:ext uri="{BB962C8B-B14F-4D97-AF65-F5344CB8AC3E}">
        <p14:creationId xmlns:p14="http://schemas.microsoft.com/office/powerpoint/2010/main" val="284927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7000" r="-17000"/>
          </a:stretch>
        </a:blipFill>
        <a:effectLst/>
      </p:bgPr>
    </p:bg>
    <p:spTree>
      <p:nvGrpSpPr>
        <p:cNvPr id="1" name=""/>
        <p:cNvGrpSpPr/>
        <p:nvPr/>
      </p:nvGrpSpPr>
      <p:grpSpPr>
        <a:xfrm>
          <a:off x="0" y="0"/>
          <a:ext cx="0" cy="0"/>
          <a:chOff x="0" y="0"/>
          <a:chExt cx="0" cy="0"/>
        </a:xfrm>
      </p:grpSpPr>
      <p:sp>
        <p:nvSpPr>
          <p:cNvPr id="3" name="Plaque 2"/>
          <p:cNvSpPr/>
          <p:nvPr/>
        </p:nvSpPr>
        <p:spPr>
          <a:xfrm>
            <a:off x="381000" y="23149"/>
            <a:ext cx="84582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menunjukkan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kecintaan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p>
        </p:txBody>
      </p:sp>
      <p:sp>
        <p:nvSpPr>
          <p:cNvPr id="5" name="Rectangle 4"/>
          <p:cNvSpPr/>
          <p:nvPr/>
        </p:nvSpPr>
        <p:spPr>
          <a:xfrm>
            <a:off x="248856" y="1077221"/>
            <a:ext cx="8707556" cy="11925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KELIMA : </a:t>
            </a:r>
            <a:r>
              <a:rPr lang="ms-MY" sz="2000" b="1" dirty="0">
                <a:solidFill>
                  <a:schemeClr val="accent6">
                    <a:lumMod val="50000"/>
                  </a:schemeClr>
                </a:solidFill>
                <a:latin typeface="Arial Rounded MT Bold" panose="020F0704030504030204" pitchFamily="34" charset="0"/>
              </a:rPr>
              <a:t>Mencintai orang-orang yang dicintai oleh Rasulullah s.a.w, iaitu ahli keluarga Baginda s.a.w dan para sahabat Baginda </a:t>
            </a:r>
            <a:r>
              <a:rPr lang="ms-MY" sz="2000" b="1" dirty="0" smtClean="0">
                <a:solidFill>
                  <a:schemeClr val="accent6">
                    <a:lumMod val="50000"/>
                  </a:schemeClr>
                </a:solidFill>
                <a:latin typeface="Arial Rounded MT Bold" panose="020F0704030504030204" pitchFamily="34" charset="0"/>
              </a:rPr>
              <a:t>s.a.w </a:t>
            </a:r>
            <a:r>
              <a:rPr lang="ms-MY" sz="2000" b="1" dirty="0">
                <a:solidFill>
                  <a:schemeClr val="accent6">
                    <a:lumMod val="50000"/>
                  </a:schemeClr>
                </a:solidFill>
                <a:latin typeface="Arial Rounded MT Bold" panose="020F0704030504030204" pitchFamily="34" charset="0"/>
              </a:rPr>
              <a:t>terutama sekali para khulafa’ al </a:t>
            </a:r>
            <a:r>
              <a:rPr lang="ms-MY" sz="2000" b="1" dirty="0" smtClean="0">
                <a:solidFill>
                  <a:schemeClr val="accent6">
                    <a:lumMod val="50000"/>
                  </a:schemeClr>
                </a:solidFill>
                <a:latin typeface="Arial Rounded MT Bold" panose="020F0704030504030204" pitchFamily="34" charset="0"/>
              </a:rPr>
              <a:t>Rasyidin.</a:t>
            </a:r>
            <a:endParaRPr lang="ms-MY" sz="2000" b="1" dirty="0">
              <a:solidFill>
                <a:schemeClr val="accent6">
                  <a:lumMod val="50000"/>
                </a:schemeClr>
              </a:solidFill>
              <a:latin typeface="Arial Rounded MT Bold" panose="020F0704030504030204" pitchFamily="34" charset="0"/>
            </a:endParaRPr>
          </a:p>
        </p:txBody>
      </p:sp>
      <p:sp>
        <p:nvSpPr>
          <p:cNvPr id="6" name="Plaque 5"/>
          <p:cNvSpPr/>
          <p:nvPr/>
        </p:nvSpPr>
        <p:spPr>
          <a:xfrm>
            <a:off x="1066800" y="2397315"/>
            <a:ext cx="7319598" cy="533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 </a:t>
            </a:r>
            <a:endParaRPr lang="en-US" sz="2800" dirty="0"/>
          </a:p>
        </p:txBody>
      </p:sp>
      <p:sp>
        <p:nvSpPr>
          <p:cNvPr id="2" name="Rectangle 1"/>
          <p:cNvSpPr/>
          <p:nvPr/>
        </p:nvSpPr>
        <p:spPr>
          <a:xfrm>
            <a:off x="449983" y="3014461"/>
            <a:ext cx="8305299" cy="1200329"/>
          </a:xfrm>
          <a:prstGeom prst="rect">
            <a:avLst/>
          </a:prstGeom>
          <a:solidFill>
            <a:schemeClr val="bg1">
              <a:lumMod val="95000"/>
              <a:alpha val="61000"/>
            </a:schemeClr>
          </a:solidFill>
        </p:spPr>
        <p:txBody>
          <a:bodyPr wrap="square">
            <a:spAutoFit/>
          </a:bodyPr>
          <a:lstStyle/>
          <a:p>
            <a:pPr algn="ctr"/>
            <a:r>
              <a:rPr lang="ar-AE" sz="3600" b="1" dirty="0">
                <a:latin typeface="Arial" panose="020B0604020202020204" pitchFamily="34" charset="0"/>
                <a:ea typeface="Calibri" panose="020F0502020204030204" pitchFamily="34" charset="0"/>
                <a:cs typeface="Traditional Arabic" panose="02020603050405020304" pitchFamily="18" charset="-78"/>
              </a:rPr>
              <a:t>لا تَسُبُّوا أصْحابِي؛ فلوْ أنَّ أحَدَكُمْ أنْفَقَ مِثْلَ أُحُدٍ ذَهَبًا</a:t>
            </a:r>
            <a:r>
              <a:rPr lang="ar-AE" sz="3600" b="1" dirty="0" smtClean="0">
                <a:latin typeface="Arial" panose="020B0604020202020204" pitchFamily="34" charset="0"/>
                <a:ea typeface="Calibri" panose="020F0502020204030204" pitchFamily="34" charset="0"/>
                <a:cs typeface="Traditional Arabic" panose="02020603050405020304" pitchFamily="18" charset="-78"/>
              </a:rPr>
              <a:t>،</a:t>
            </a:r>
            <a:endParaRPr lang="en-US" sz="3600" b="1" dirty="0" smtClean="0">
              <a:latin typeface="Arial" panose="020B0604020202020204" pitchFamily="34" charset="0"/>
              <a:ea typeface="Calibri" panose="020F0502020204030204" pitchFamily="34" charset="0"/>
              <a:cs typeface="Traditional Arabic" panose="02020603050405020304" pitchFamily="18" charset="-78"/>
            </a:endParaRPr>
          </a:p>
          <a:p>
            <a:pPr algn="ctr"/>
            <a:r>
              <a:rPr lang="ar-AE" sz="3600" b="1" dirty="0" smtClean="0">
                <a:latin typeface="Arial" panose="020B0604020202020204" pitchFamily="34" charset="0"/>
                <a:ea typeface="Calibri" panose="020F0502020204030204" pitchFamily="34" charset="0"/>
                <a:cs typeface="Traditional Arabic" panose="02020603050405020304" pitchFamily="18" charset="-78"/>
              </a:rPr>
              <a:t> </a:t>
            </a:r>
            <a:r>
              <a:rPr lang="ar-AE" sz="3600" b="1" dirty="0">
                <a:latin typeface="Arial" panose="020B0604020202020204" pitchFamily="34" charset="0"/>
                <a:ea typeface="Calibri" panose="020F0502020204030204" pitchFamily="34" charset="0"/>
                <a:cs typeface="Traditional Arabic" panose="02020603050405020304" pitchFamily="18" charset="-78"/>
              </a:rPr>
              <a:t>ما بَلَغَ مُدَّ أحَدِهِمْ ولا نَصِيفَهُ</a:t>
            </a:r>
            <a:endParaRPr lang="ms-MY" sz="3600" dirty="0"/>
          </a:p>
        </p:txBody>
      </p:sp>
      <p:sp>
        <p:nvSpPr>
          <p:cNvPr id="8" name="Rectangle 7"/>
          <p:cNvSpPr/>
          <p:nvPr/>
        </p:nvSpPr>
        <p:spPr>
          <a:xfrm>
            <a:off x="449984" y="4292668"/>
            <a:ext cx="8305299" cy="2489131"/>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5">
                    <a:lumMod val="50000"/>
                  </a:schemeClr>
                </a:solidFill>
                <a:latin typeface="Arial Black" pitchFamily="34" charset="0"/>
              </a:rPr>
              <a:t>Yang </a:t>
            </a:r>
            <a:r>
              <a:rPr lang="en-US" sz="2000" dirty="0" err="1">
                <a:solidFill>
                  <a:schemeClr val="accent5">
                    <a:lumMod val="50000"/>
                  </a:schemeClr>
                </a:solidFill>
                <a:latin typeface="Arial Black" pitchFamily="34" charset="0"/>
              </a:rPr>
              <a:t>bermaksud</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Janganlah</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kamu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memaki</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hamun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kepada</a:t>
            </a:r>
            <a:r>
              <a:rPr lang="en-US" sz="2000" dirty="0">
                <a:solidFill>
                  <a:schemeClr val="accent5">
                    <a:lumMod val="50000"/>
                  </a:schemeClr>
                </a:solidFill>
                <a:latin typeface="Arial Black" pitchFamily="34" charset="0"/>
              </a:rPr>
              <a:t> para </a:t>
            </a:r>
            <a:r>
              <a:rPr lang="en-US" sz="2000" dirty="0" err="1">
                <a:solidFill>
                  <a:schemeClr val="accent5">
                    <a:lumMod val="50000"/>
                  </a:schemeClr>
                </a:solidFill>
                <a:latin typeface="Arial Black" pitchFamily="34" charset="0"/>
              </a:rPr>
              <a:t>Sahabatku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kerana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jika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seseorang</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kamu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menginfaqkan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emas</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sebesar</a:t>
            </a:r>
            <a:r>
              <a:rPr lang="en-US" sz="2000" dirty="0">
                <a:solidFill>
                  <a:schemeClr val="accent5">
                    <a:lumMod val="50000"/>
                  </a:schemeClr>
                </a:solidFill>
                <a:latin typeface="Arial Black" pitchFamily="34" charset="0"/>
              </a:rPr>
              <a:t> Bukit </a:t>
            </a:r>
            <a:r>
              <a:rPr lang="en-US" sz="2000" dirty="0" err="1">
                <a:solidFill>
                  <a:schemeClr val="accent5">
                    <a:lumMod val="50000"/>
                  </a:schemeClr>
                </a:solidFill>
                <a:latin typeface="Arial Black" pitchFamily="34" charset="0"/>
              </a:rPr>
              <a:t>Uhud</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sekalipun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ia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tidak</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akan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mendapat</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ganjaran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pahala</a:t>
            </a:r>
            <a:r>
              <a:rPr lang="en-US" sz="2000" dirty="0">
                <a:solidFill>
                  <a:schemeClr val="accent5">
                    <a:lumMod val="50000"/>
                  </a:schemeClr>
                </a:solidFill>
                <a:latin typeface="Arial Black" pitchFamily="34" charset="0"/>
              </a:rPr>
              <a:t> yang </a:t>
            </a:r>
            <a:r>
              <a:rPr lang="en-US" sz="2000" dirty="0" err="1">
                <a:solidFill>
                  <a:schemeClr val="accent5">
                    <a:lumMod val="50000"/>
                  </a:schemeClr>
                </a:solidFill>
                <a:latin typeface="Arial Black" pitchFamily="34" charset="0"/>
              </a:rPr>
              <a:t>sama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dengan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satu</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cupak</a:t>
            </a:r>
            <a:r>
              <a:rPr lang="en-US" sz="2000" dirty="0">
                <a:solidFill>
                  <a:schemeClr val="accent5">
                    <a:lumMod val="50000"/>
                  </a:schemeClr>
                </a:solidFill>
                <a:latin typeface="Arial Black" pitchFamily="34" charset="0"/>
              </a:rPr>
              <a:t> yang </a:t>
            </a:r>
            <a:r>
              <a:rPr lang="en-US" sz="2000" dirty="0" err="1">
                <a:solidFill>
                  <a:schemeClr val="accent5">
                    <a:lumMod val="50000"/>
                  </a:schemeClr>
                </a:solidFill>
                <a:latin typeface="Arial Black" pitchFamily="34" charset="0"/>
              </a:rPr>
              <a:t>seseorang</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mereka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infaqkan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malah</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tidak</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juga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sama</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dengan</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setengah</a:t>
            </a:r>
            <a:r>
              <a:rPr lang="en-US" sz="2000" dirty="0">
                <a:solidFill>
                  <a:schemeClr val="accent5">
                    <a:lumMod val="50000"/>
                  </a:schemeClr>
                </a:solidFill>
                <a:latin typeface="Arial Black" pitchFamily="34" charset="0"/>
              </a:rPr>
              <a:t> </a:t>
            </a:r>
            <a:r>
              <a:rPr lang="en-US" sz="2000" dirty="0" err="1">
                <a:solidFill>
                  <a:schemeClr val="accent5">
                    <a:lumMod val="50000"/>
                  </a:schemeClr>
                </a:solidFill>
                <a:latin typeface="Arial Black" pitchFamily="34" charset="0"/>
              </a:rPr>
              <a:t>cupaknya</a:t>
            </a:r>
            <a:r>
              <a:rPr lang="en-US" sz="2000" dirty="0">
                <a:solidFill>
                  <a:schemeClr val="accent5">
                    <a:lumMod val="50000"/>
                  </a:schemeClr>
                </a:solidFill>
                <a:latin typeface="Arial Black" pitchFamily="34" charset="0"/>
              </a:rPr>
              <a:t> </a:t>
            </a:r>
            <a:endParaRPr lang="en-US" sz="2000" dirty="0" smtClean="0">
              <a:solidFill>
                <a:schemeClr val="accent5">
                  <a:lumMod val="50000"/>
                </a:schemeClr>
              </a:solidFill>
              <a:latin typeface="Arial Black" pitchFamily="34" charset="0"/>
            </a:endParaRPr>
          </a:p>
          <a:p>
            <a:pPr algn="just"/>
            <a:endParaRPr lang="en-US" sz="800" dirty="0" smtClean="0">
              <a:solidFill>
                <a:schemeClr val="accent5">
                  <a:lumMod val="50000"/>
                </a:schemeClr>
              </a:solidFill>
              <a:latin typeface="Arial Black" pitchFamily="34" charset="0"/>
            </a:endParaRPr>
          </a:p>
          <a:p>
            <a:pPr algn="ctr"/>
            <a:r>
              <a:rPr lang="en-US" sz="2400" dirty="0" smtClean="0">
                <a:solidFill>
                  <a:schemeClr val="bg2">
                    <a:lumMod val="25000"/>
                  </a:schemeClr>
                </a:solidFill>
                <a:latin typeface="Agency FB" panose="020B0503020202020204" pitchFamily="34" charset="0"/>
              </a:rPr>
              <a:t>(H.R </a:t>
            </a:r>
            <a:r>
              <a:rPr lang="en-US" sz="2400" dirty="0" err="1" smtClean="0">
                <a:solidFill>
                  <a:schemeClr val="bg2">
                    <a:lumMod val="25000"/>
                  </a:schemeClr>
                </a:solidFill>
                <a:latin typeface="Agency FB" panose="020B0503020202020204" pitchFamily="34" charset="0"/>
              </a:rPr>
              <a:t>Bukhori</a:t>
            </a:r>
            <a:r>
              <a:rPr lang="en-US" sz="2400" dirty="0" smtClean="0">
                <a:solidFill>
                  <a:schemeClr val="bg2">
                    <a:lumMod val="25000"/>
                  </a:schemeClr>
                </a:solidFill>
                <a:latin typeface="Agency FB" panose="020B0503020202020204" pitchFamily="34" charset="0"/>
              </a:rPr>
              <a:t>)</a:t>
            </a:r>
            <a:endParaRPr lang="en-US" sz="2400" dirty="0">
              <a:solidFill>
                <a:schemeClr val="bg2">
                  <a:lumMod val="25000"/>
                </a:schemeClr>
              </a:solidFill>
              <a:latin typeface="Agency FB" panose="020B0503020202020204" pitchFamily="34" charset="0"/>
            </a:endParaRPr>
          </a:p>
        </p:txBody>
      </p:sp>
    </p:spTree>
    <p:extLst>
      <p:ext uri="{BB962C8B-B14F-4D97-AF65-F5344CB8AC3E}">
        <p14:creationId xmlns:p14="http://schemas.microsoft.com/office/powerpoint/2010/main" val="38231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6000" r="-6000"/>
          </a:stretch>
        </a:blipFill>
        <a:effectLst/>
      </p:bgPr>
    </p:bg>
    <p:spTree>
      <p:nvGrpSpPr>
        <p:cNvPr id="1" name=""/>
        <p:cNvGrpSpPr/>
        <p:nvPr/>
      </p:nvGrpSpPr>
      <p:grpSpPr>
        <a:xfrm>
          <a:off x="0" y="0"/>
          <a:ext cx="0" cy="0"/>
          <a:chOff x="0" y="0"/>
          <a:chExt cx="0" cy="0"/>
        </a:xfrm>
      </p:grpSpPr>
      <p:sp>
        <p:nvSpPr>
          <p:cNvPr id="3" name="Plaque 2"/>
          <p:cNvSpPr/>
          <p:nvPr/>
        </p:nvSpPr>
        <p:spPr>
          <a:xfrm>
            <a:off x="116711" y="1132872"/>
            <a:ext cx="8991600" cy="773096"/>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pengorbanan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dibawa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400" dirty="0"/>
          </a:p>
        </p:txBody>
      </p:sp>
      <p:sp>
        <p:nvSpPr>
          <p:cNvPr id="2" name="Cloud Callout 1"/>
          <p:cNvSpPr/>
          <p:nvPr/>
        </p:nvSpPr>
        <p:spPr>
          <a:xfrm>
            <a:off x="381000" y="152400"/>
            <a:ext cx="8153400" cy="914400"/>
          </a:xfrm>
          <a:prstGeom prst="cloudCallout">
            <a:avLst>
              <a:gd name="adj1" fmla="val 18581"/>
              <a:gd name="adj2" fmla="val 18104"/>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ln w="0"/>
                <a:gradFill>
                  <a:gsLst>
                    <a:gs pos="21000">
                      <a:srgbClr val="53575C"/>
                    </a:gs>
                    <a:gs pos="88000">
                      <a:srgbClr val="C5C7CA"/>
                    </a:gs>
                  </a:gsLst>
                  <a:lin ang="5400000"/>
                </a:gradFill>
                <a:latin typeface="Arial Black" panose="020B0A04020102020204" pitchFamily="34" charset="0"/>
              </a:rPr>
              <a:t> </a:t>
            </a:r>
            <a:r>
              <a:rPr lang="ms-MY"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Kesimpulan Khutbah Hari Ini :</a:t>
            </a:r>
            <a:endParaRPr lang="ms-MY"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ndParaRPr>
          </a:p>
        </p:txBody>
      </p:sp>
      <p:sp>
        <p:nvSpPr>
          <p:cNvPr id="4" name="Plaque 3"/>
          <p:cNvSpPr/>
          <p:nvPr/>
        </p:nvSpPr>
        <p:spPr>
          <a:xfrm>
            <a:off x="15432" y="2080548"/>
            <a:ext cx="8991600" cy="542087"/>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t>
            </a:r>
            <a:endParaRPr lang="en-US" sz="2400" dirty="0"/>
          </a:p>
        </p:txBody>
      </p:sp>
      <p:sp>
        <p:nvSpPr>
          <p:cNvPr id="5" name="Plaque 4"/>
          <p:cNvSpPr/>
          <p:nvPr/>
        </p:nvSpPr>
        <p:spPr>
          <a:xfrm>
            <a:off x="-965" y="2788542"/>
            <a:ext cx="8991600" cy="797691"/>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tauladan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en-US" sz="2400" dirty="0"/>
          </a:p>
        </p:txBody>
      </p:sp>
      <p:sp>
        <p:nvSpPr>
          <p:cNvPr id="6" name="Plaque 5"/>
          <p:cNvSpPr/>
          <p:nvPr/>
        </p:nvSpPr>
        <p:spPr>
          <a:xfrm>
            <a:off x="11092" y="3752140"/>
            <a:ext cx="8967486" cy="603812"/>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7" name="Plaque 6"/>
          <p:cNvSpPr/>
          <p:nvPr/>
        </p:nvSpPr>
        <p:spPr>
          <a:xfrm>
            <a:off x="27008" y="4500630"/>
            <a:ext cx="8991600" cy="603812"/>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erbanyakkan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8" name="Plaque 7"/>
          <p:cNvSpPr/>
          <p:nvPr/>
        </p:nvSpPr>
        <p:spPr>
          <a:xfrm>
            <a:off x="-13022" y="5270349"/>
            <a:ext cx="8991600" cy="603812"/>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Berharap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9" name="Plaque 8"/>
          <p:cNvSpPr/>
          <p:nvPr/>
        </p:nvSpPr>
        <p:spPr>
          <a:xfrm>
            <a:off x="27008" y="6018839"/>
            <a:ext cx="9135319" cy="743672"/>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Mencintai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dicintai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400" dirty="0"/>
          </a:p>
        </p:txBody>
      </p:sp>
    </p:spTree>
    <p:extLst>
      <p:ext uri="{BB962C8B-B14F-4D97-AF65-F5344CB8AC3E}">
        <p14:creationId xmlns:p14="http://schemas.microsoft.com/office/powerpoint/2010/main" val="39920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50003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blipFill dpi="0" rotWithShape="1">
            <a:blip r:embed="rId2">
              <a:alphaModFix amt="70000"/>
            </a:blip>
            <a:srcRect/>
            <a:tile tx="0" ty="0" sx="100000" sy="100000" flip="none" algn="tl"/>
          </a:blipFill>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838200"/>
            <a:ext cx="8803617" cy="5208466"/>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1000" b="-9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51279"/>
            <a:ext cx="9144000" cy="2585323"/>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 </a:t>
            </a: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رَحْمَةً لِلْعَالَمِيْنَ،</a:t>
            </a:r>
          </a:p>
        </p:txBody>
      </p:sp>
      <p:sp>
        <p:nvSpPr>
          <p:cNvPr id="4" name="Rectangle 3"/>
          <p:cNvSpPr/>
          <p:nvPr/>
        </p:nvSpPr>
        <p:spPr>
          <a:xfrm>
            <a:off x="714348" y="227112"/>
            <a:ext cx="7500990" cy="646331"/>
          </a:xfrm>
          <a:prstGeom prst="rect">
            <a:avLst/>
          </a:prstGeom>
          <a:blipFill dpi="0" rotWithShape="1">
            <a:blip r:embed="rId2">
              <a:alphaModFix amt="73000"/>
            </a:blip>
            <a:srcRect/>
            <a:tile tx="0" ty="0" sx="100000" sy="100000" flip="none" algn="tl"/>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50001" y="4027944"/>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kerajaan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Menjelaskan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kebenaran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Dan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(S.A.W)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sebagai</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seluruh</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805" y="1214348"/>
            <a:ext cx="8572560" cy="2123658"/>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أَشْرَفِ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الأَنْبِيَاءِ وَالْمُرْسَلِيْنَ،</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a:t>
            </a:r>
          </a:p>
        </p:txBody>
      </p:sp>
      <p:sp>
        <p:nvSpPr>
          <p:cNvPr id="4" name="TextBox 3"/>
          <p:cNvSpPr txBox="1"/>
          <p:nvPr/>
        </p:nvSpPr>
        <p:spPr>
          <a:xfrm>
            <a:off x="533400" y="3962400"/>
            <a:ext cx="7952851" cy="2308324"/>
          </a:xfrm>
          <a:prstGeom prst="rect">
            <a:avLst/>
          </a:prstGeom>
          <a:noFill/>
          <a:ln w="57150">
            <a:noFill/>
          </a:ln>
        </p:spPr>
        <p:txBody>
          <a:bodyPr wrap="square">
            <a:spAutoFit/>
          </a:bodyPr>
          <a:lstStyle/>
          <a:p>
            <a:pPr algn="ctr" fontAlgn="auto">
              <a:spcBef>
                <a:spcPts val="0"/>
              </a:spcBef>
              <a:spcAft>
                <a:spcPts val="0"/>
              </a:spcAft>
              <a:defRPr/>
            </a:pP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sehinggalah</a:t>
            </a:r>
            <a:r>
              <a:rPr lang="en-US" sz="24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24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a:blipFill dpi="0" rotWithShape="1">
            <a:blip r:embed="rId2">
              <a:alphaModFix amt="62000"/>
            </a:blip>
            <a:srcRect/>
            <a:tile tx="0" ty="0" sx="100000" sy="100000" flip="none" algn="tl"/>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152400"/>
            <a:ext cx="7500990" cy="584775"/>
          </a:xfrm>
          <a:prstGeom prst="rect">
            <a:avLst/>
          </a:prstGeom>
          <a:blipFill dpi="0" rotWithShape="1">
            <a:blip r:embed="rId2">
              <a:alphaModFix amt="73000"/>
            </a:blip>
            <a:srcRect/>
            <a:tile tx="0" ty="0" sx="100000" sy="100000" flip="none" algn="tl"/>
          </a:blip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40935" y="1524000"/>
            <a:ext cx="8617635" cy="1200329"/>
          </a:xfrm>
          <a:prstGeom prst="rect">
            <a:avLst/>
          </a:prstGeom>
          <a:solidFill>
            <a:srgbClr val="7030A0">
              <a:alpha val="51000"/>
            </a:srgb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وَأَطِيْعُوْهُ لَعَلَّكُمْ تُرْحَمُوْنَ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55112" y="3048000"/>
            <a:ext cx="8603458" cy="3539430"/>
          </a:xfrm>
          <a:prstGeom prst="rect">
            <a:avLst/>
          </a:prstGeom>
          <a:no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Tingkatkanlah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di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di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5562600" y="304800"/>
            <a:ext cx="341876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Rabiul Awal </a:t>
            </a:r>
            <a:r>
              <a:rPr lang="pt-BR"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1443H </a:t>
            </a:r>
          </a:p>
          <a:p>
            <a:pPr algn="ctr" fontAlgn="auto">
              <a:spcBef>
                <a:spcPts val="0"/>
              </a:spcBef>
              <a:spcAft>
                <a:spcPts val="0"/>
              </a:spcAft>
              <a:defRPr/>
            </a:pPr>
            <a:r>
              <a:rPr lang="nb-NO"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a:t>
            </a:r>
          </a:p>
          <a:p>
            <a:pPr algn="ctr" fontAlgn="auto">
              <a:spcBef>
                <a:spcPts val="0"/>
              </a:spcBef>
              <a:spcAft>
                <a:spcPts val="0"/>
              </a:spcAft>
              <a:defRPr/>
            </a:pPr>
            <a:r>
              <a:rPr lang="nb-NO"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08 Oktober </a:t>
            </a:r>
            <a:r>
              <a:rPr lang="nb-NO"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2021M</a:t>
            </a:r>
          </a:p>
        </p:txBody>
      </p:sp>
      <p:sp>
        <p:nvSpPr>
          <p:cNvPr id="4" name="Rectangle 3"/>
          <p:cNvSpPr/>
          <p:nvPr/>
        </p:nvSpPr>
        <p:spPr>
          <a:xfrm>
            <a:off x="76200" y="273698"/>
            <a:ext cx="5638800" cy="923330"/>
          </a:xfrm>
          <a:prstGeom prst="rect">
            <a:avLst/>
          </a:prstGeom>
          <a:noFill/>
        </p:spPr>
        <p:txBody>
          <a:bodyPr wrap="square" lIns="91440" tIns="45720" rIns="91440" bIns="45720">
            <a:spAutoFit/>
          </a:bodyPr>
          <a:lstStyle/>
          <a:p>
            <a:pPr algn="ctr"/>
            <a:r>
              <a:rPr lang="en-US" sz="5400" b="1" u="sng"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Tajuk</a:t>
            </a: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 Khutbah </a:t>
            </a:r>
            <a:r>
              <a:rPr lang="en-US" sz="5400" b="1" u="sng"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Hari</a:t>
            </a: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 </a:t>
            </a:r>
            <a:r>
              <a:rPr lang="en-US" sz="5400" b="1" u="sng"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Ini</a:t>
            </a:r>
            <a:r>
              <a:rPr lang="en-US" sz="5400" b="1" u="sng"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rPr>
              <a:t> :</a:t>
            </a:r>
            <a:endParaRPr lang="en-US" sz="54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gency FB" pitchFamily="34" charset="0"/>
            </a:endParaRPr>
          </a:p>
        </p:txBody>
      </p:sp>
      <p:sp>
        <p:nvSpPr>
          <p:cNvPr id="2" name="Rectangle 1"/>
          <p:cNvSpPr/>
          <p:nvPr/>
        </p:nvSpPr>
        <p:spPr>
          <a:xfrm>
            <a:off x="685800" y="4419600"/>
            <a:ext cx="8036174" cy="2123658"/>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MENCINTAI </a:t>
            </a:r>
          </a:p>
          <a:p>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RASULULLAH </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S.A.W </a:t>
            </a:r>
            <a:endPar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endParaRPr>
          </a:p>
          <a:p>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KUNCI </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KESEMPURNAAN IMAN</a:t>
            </a:r>
          </a:p>
        </p:txBody>
      </p:sp>
      <p:sp>
        <p:nvSpPr>
          <p:cNvPr id="3" name="Double Wave 2"/>
          <p:cNvSpPr/>
          <p:nvPr/>
        </p:nvSpPr>
        <p:spPr>
          <a:xfrm>
            <a:off x="502584" y="1224521"/>
            <a:ext cx="4876800" cy="1137679"/>
          </a:xfrm>
          <a:prstGeom prst="doubleWave">
            <a:avLst>
              <a:gd name="adj1" fmla="val 6250"/>
              <a:gd name="adj2" fmla="val 1899"/>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rPr>
              <a:t>Sempena</a:t>
            </a:r>
            <a:r>
              <a:rPr lang="en-US" sz="3200" b="1" dirty="0" smtClean="0">
                <a:solidFill>
                  <a:srgbClr val="FFFF00"/>
                </a:solidFill>
              </a:rPr>
              <a:t> </a:t>
            </a:r>
            <a:r>
              <a:rPr lang="en-US" sz="3200" b="1" dirty="0" err="1" smtClean="0">
                <a:solidFill>
                  <a:srgbClr val="FFFF00"/>
                </a:solidFill>
              </a:rPr>
              <a:t>Bulan</a:t>
            </a:r>
            <a:r>
              <a:rPr lang="en-US" sz="3200" b="1" dirty="0" smtClean="0">
                <a:solidFill>
                  <a:srgbClr val="FFFF00"/>
                </a:solidFill>
              </a:rPr>
              <a:t> </a:t>
            </a:r>
            <a:r>
              <a:rPr lang="en-US" sz="3200" b="1" dirty="0" err="1" smtClean="0">
                <a:solidFill>
                  <a:srgbClr val="FFFF00"/>
                </a:solidFill>
              </a:rPr>
              <a:t>Kelahiran</a:t>
            </a:r>
            <a:r>
              <a:rPr lang="en-US" sz="3200" b="1" dirty="0" smtClean="0">
                <a:solidFill>
                  <a:srgbClr val="FFFF00"/>
                </a:solidFill>
              </a:rPr>
              <a:t> </a:t>
            </a:r>
          </a:p>
          <a:p>
            <a:pPr algn="ctr"/>
            <a:r>
              <a:rPr lang="en-US" sz="3200" b="1" dirty="0" err="1" smtClean="0">
                <a:solidFill>
                  <a:srgbClr val="FFFF00"/>
                </a:solidFill>
              </a:rPr>
              <a:t>Baginda</a:t>
            </a:r>
            <a:r>
              <a:rPr lang="en-US" sz="3200" b="1" dirty="0" smtClean="0">
                <a:solidFill>
                  <a:srgbClr val="FFFF00"/>
                </a:solidFill>
              </a:rPr>
              <a:t> </a:t>
            </a:r>
            <a:r>
              <a:rPr lang="en-US" sz="3200" b="1" dirty="0" err="1" smtClean="0">
                <a:solidFill>
                  <a:srgbClr val="FFFF00"/>
                </a:solidFill>
              </a:rPr>
              <a:t>Nabi</a:t>
            </a:r>
            <a:r>
              <a:rPr lang="en-US" sz="3200" b="1" dirty="0" smtClean="0">
                <a:solidFill>
                  <a:srgbClr val="FFFF00"/>
                </a:solidFill>
              </a:rPr>
              <a:t> SAW</a:t>
            </a:r>
            <a:endParaRPr lang="ms-MY" sz="3200" b="1" dirty="0">
              <a:solidFill>
                <a:srgbClr val="FFFF00"/>
              </a:solidFill>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106680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Panjatkan kesyukuran kepada Allah SAW</a:t>
            </a:r>
            <a:endParaRPr lang="en-US" sz="2800" dirty="0"/>
          </a:p>
        </p:txBody>
      </p:sp>
      <p:sp>
        <p:nvSpPr>
          <p:cNvPr id="2" name="Curved Right Arrow 1"/>
          <p:cNvSpPr/>
          <p:nvPr/>
        </p:nvSpPr>
        <p:spPr>
          <a:xfrm rot="20966520">
            <a:off x="382026" y="1535500"/>
            <a:ext cx="1219200" cy="2834922"/>
          </a:xfrm>
          <a:prstGeom prst="curvedRightArrow">
            <a:avLst>
              <a:gd name="adj1" fmla="val 2114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ectangle 10"/>
          <p:cNvSpPr/>
          <p:nvPr/>
        </p:nvSpPr>
        <p:spPr>
          <a:xfrm>
            <a:off x="1850628" y="2286000"/>
            <a:ext cx="6912372" cy="34290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solidFill>
                  <a:schemeClr val="tx1"/>
                </a:solidFill>
                <a:latin typeface="Arial Black" pitchFamily="34" charset="0"/>
              </a:rPr>
              <a:t>Kita </a:t>
            </a:r>
            <a:r>
              <a:rPr lang="fi-FI" sz="3600" dirty="0">
                <a:solidFill>
                  <a:schemeClr val="tx1"/>
                </a:solidFill>
                <a:latin typeface="Arial Black" pitchFamily="34" charset="0"/>
              </a:rPr>
              <a:t>dilahirkan sebagai umat Nabi Muhammad </a:t>
            </a:r>
            <a:r>
              <a:rPr lang="fi-FI" sz="3600" dirty="0" smtClean="0">
                <a:solidFill>
                  <a:schemeClr val="tx1"/>
                </a:solidFill>
                <a:latin typeface="Arial Black" pitchFamily="34" charset="0"/>
              </a:rPr>
              <a:t>SAW, </a:t>
            </a:r>
            <a:r>
              <a:rPr lang="fi-FI" sz="3600" dirty="0">
                <a:solidFill>
                  <a:schemeClr val="tx1"/>
                </a:solidFill>
                <a:latin typeface="Arial Black" pitchFamily="34" charset="0"/>
              </a:rPr>
              <a:t>umat yang akan menjadi saksi terhadap umat-umat yang lain di hari akhirat nanti</a:t>
            </a:r>
            <a:endParaRPr lang="sv-SE" sz="3600" dirty="0" smtClean="0">
              <a:solidFill>
                <a:schemeClr val="tx1"/>
              </a:solidFill>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2209800" y="91440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 Nabi</a:t>
            </a:r>
          </a:p>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 SAW</a:t>
            </a:r>
            <a:endParaRPr lang="en-US" sz="2800" dirty="0"/>
          </a:p>
        </p:txBody>
      </p:sp>
      <p:sp>
        <p:nvSpPr>
          <p:cNvPr id="8" name="Curved Right Arrow 7"/>
          <p:cNvSpPr/>
          <p:nvPr/>
        </p:nvSpPr>
        <p:spPr>
          <a:xfrm rot="20966520">
            <a:off x="1475612" y="1611053"/>
            <a:ext cx="1198423" cy="2686578"/>
          </a:xfrm>
          <a:prstGeom prst="curvedRightArrow">
            <a:avLst>
              <a:gd name="adj1" fmla="val 22942"/>
              <a:gd name="adj2" fmla="val 57505"/>
              <a:gd name="adj3" fmla="val 38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Curved Right Arrow 8"/>
          <p:cNvSpPr/>
          <p:nvPr/>
        </p:nvSpPr>
        <p:spPr>
          <a:xfrm rot="20966520">
            <a:off x="974808" y="1686238"/>
            <a:ext cx="1597189" cy="4133883"/>
          </a:xfrm>
          <a:prstGeom prst="curvedRightArrow">
            <a:avLst>
              <a:gd name="adj1" fmla="val 13595"/>
              <a:gd name="adj2" fmla="val 50000"/>
              <a:gd name="adj3" fmla="val 30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Rectangle 9"/>
          <p:cNvSpPr/>
          <p:nvPr/>
        </p:nvSpPr>
        <p:spPr>
          <a:xfrm>
            <a:off x="2937204" y="4763159"/>
            <a:ext cx="5562600" cy="12192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solidFill>
                  <a:schemeClr val="tx1"/>
                </a:solidFill>
                <a:latin typeface="Arial Black" pitchFamily="34" charset="0"/>
              </a:rPr>
              <a:t>Pembawa </a:t>
            </a:r>
            <a:r>
              <a:rPr lang="fi-FI" sz="3600" dirty="0">
                <a:solidFill>
                  <a:schemeClr val="tx1"/>
                </a:solidFill>
                <a:latin typeface="Arial Black" pitchFamily="34" charset="0"/>
              </a:rPr>
              <a:t>rahmat bagi seluruh alam</a:t>
            </a:r>
            <a:endParaRPr lang="sv-SE" sz="3600" dirty="0" smtClean="0">
              <a:solidFill>
                <a:schemeClr val="tx1"/>
              </a:solidFill>
              <a:latin typeface="Arial Black" pitchFamily="34" charset="0"/>
            </a:endParaRPr>
          </a:p>
        </p:txBody>
      </p:sp>
      <p:sp>
        <p:nvSpPr>
          <p:cNvPr id="12" name="Rectangle 11"/>
          <p:cNvSpPr/>
          <p:nvPr/>
        </p:nvSpPr>
        <p:spPr>
          <a:xfrm>
            <a:off x="2892661" y="3165484"/>
            <a:ext cx="5562600" cy="12192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solidFill>
                  <a:schemeClr val="tx1"/>
                </a:solidFill>
                <a:latin typeface="Arial Black" pitchFamily="34" charset="0"/>
              </a:rPr>
              <a:t>Penghulu </a:t>
            </a:r>
            <a:r>
              <a:rPr lang="fi-FI" sz="3600" dirty="0">
                <a:solidFill>
                  <a:schemeClr val="tx1"/>
                </a:solidFill>
                <a:latin typeface="Arial Black" pitchFamily="34" charset="0"/>
              </a:rPr>
              <a:t>dan penutup segala Nabi</a:t>
            </a:r>
            <a:endParaRPr lang="sv-SE" sz="3600" dirty="0" smtClean="0">
              <a:solidFill>
                <a:schemeClr val="tx1"/>
              </a:solidFill>
              <a:latin typeface="Arial Black" pitchFamily="34" charset="0"/>
            </a:endParaRPr>
          </a:p>
        </p:txBody>
      </p:sp>
    </p:spTree>
    <p:extLst>
      <p:ext uri="{BB962C8B-B14F-4D97-AF65-F5344CB8AC3E}">
        <p14:creationId xmlns:p14="http://schemas.microsoft.com/office/powerpoint/2010/main" val="113652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75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12404888</TotalTime>
  <Words>1218</Words>
  <Application>Microsoft Office PowerPoint</Application>
  <PresentationFormat>On-screen Show (4:3)</PresentationFormat>
  <Paragraphs>145</Paragraphs>
  <Slides>36</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36</vt:i4>
      </vt:variant>
    </vt:vector>
  </HeadingPairs>
  <TitlesOfParts>
    <vt:vector size="54" baseType="lpstr">
      <vt:lpstr>Agency FB</vt:lpstr>
      <vt:lpstr>Aharoni</vt:lpstr>
      <vt:lpstr>Arial</vt:lpstr>
      <vt:lpstr>Arial Black</vt:lpstr>
      <vt:lpstr>Arial Rounded MT Bold</vt:lpstr>
      <vt:lpstr>Arial Unicode MS</vt:lpstr>
      <vt:lpstr>Bahnschrift Condensed</vt:lpstr>
      <vt:lpstr>Bauhaus 93</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234</cp:revision>
  <dcterms:created xsi:type="dcterms:W3CDTF">2017-12-24T04:47:57Z</dcterms:created>
  <dcterms:modified xsi:type="dcterms:W3CDTF">2021-10-07T04:10:24Z</dcterms:modified>
</cp:coreProperties>
</file>